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4"/>
  </p:notesMasterIdLst>
  <p:handoutMasterIdLst>
    <p:handoutMasterId r:id="rId25"/>
  </p:handoutMasterIdLst>
  <p:sldIdLst>
    <p:sldId id="288" r:id="rId2"/>
    <p:sldId id="256" r:id="rId3"/>
    <p:sldId id="257" r:id="rId4"/>
    <p:sldId id="258" r:id="rId5"/>
    <p:sldId id="259" r:id="rId6"/>
    <p:sldId id="260" r:id="rId7"/>
    <p:sldId id="263" r:id="rId8"/>
    <p:sldId id="264" r:id="rId9"/>
    <p:sldId id="270" r:id="rId10"/>
    <p:sldId id="271" r:id="rId11"/>
    <p:sldId id="272" r:id="rId12"/>
    <p:sldId id="277" r:id="rId13"/>
    <p:sldId id="286" r:id="rId14"/>
    <p:sldId id="278" r:id="rId15"/>
    <p:sldId id="279" r:id="rId16"/>
    <p:sldId id="283" r:id="rId17"/>
    <p:sldId id="284" r:id="rId18"/>
    <p:sldId id="285" r:id="rId19"/>
    <p:sldId id="289" r:id="rId20"/>
    <p:sldId id="269" r:id="rId21"/>
    <p:sldId id="280" r:id="rId22"/>
    <p:sldId id="281" r:id="rId23"/>
  </p:sldIdLst>
  <p:sldSz cx="9144000" cy="6858000" type="screen4x3"/>
  <p:notesSz cx="6761163" cy="99425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4" autoAdjust="0"/>
    <p:restoredTop sz="94638" autoAdjust="0"/>
  </p:normalViewPr>
  <p:slideViewPr>
    <p:cSldViewPr>
      <p:cViewPr>
        <p:scale>
          <a:sx n="80" d="100"/>
          <a:sy n="80" d="100"/>
        </p:scale>
        <p:origin x="-18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echanik_ryki_16-17\RP_2016-17\Klasyfikacja%20klas%202016%202017%20I%20sem%20wszystkie%20klasy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echanik_ryki_16-17\RP_2016-17\Klasyfikacja%20klas%202016%202017%20I%20sem%20wszystkie%20klasy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echanik_ryki_16-17\RP_2016-17\Klasyfikacja%20klas%202016%202017%20I%20sem%20wszystkie%20klasy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4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5.2131621560239698E-2"/>
          <c:y val="2.3879799263496471E-2"/>
          <c:w val="0.90322277367411552"/>
          <c:h val="0.6795169688748034"/>
        </c:manualLayout>
      </c:layout>
      <c:bar3DChart>
        <c:barDir val="col"/>
        <c:grouping val="clustered"/>
        <c:ser>
          <c:idx val="0"/>
          <c:order val="0"/>
          <c:tx>
            <c:strRef>
              <c:f>wykres1!$C$4</c:f>
              <c:strCache>
                <c:ptCount val="1"/>
                <c:pt idx="0">
                  <c:v>średnia ocen po I semestrze w ZSZ Nr 1</c:v>
                </c:pt>
              </c:strCache>
            </c:strRef>
          </c:tx>
          <c:dLbls>
            <c:dLbl>
              <c:idx val="2"/>
              <c:layout>
                <c:manualLayout>
                  <c:x val="9.3647411841162268E-3"/>
                  <c:y val="-3.2489080160683949E-2"/>
                </c:manualLayout>
              </c:layout>
              <c:showVal val="1"/>
            </c:dLbl>
            <c:dLbl>
              <c:idx val="3"/>
              <c:layout>
                <c:manualLayout>
                  <c:x val="1.2486321578821626E-2"/>
                  <c:y val="-2.088583724615397E-2"/>
                </c:manualLayout>
              </c:layout>
              <c:showVal val="1"/>
            </c:dLbl>
            <c:dLbl>
              <c:idx val="6"/>
              <c:layout>
                <c:manualLayout>
                  <c:x val="3.1215803947054126E-3"/>
                  <c:y val="-1.6244540080341961E-2"/>
                </c:manualLayout>
              </c:layout>
              <c:showVal val="1"/>
            </c:dLbl>
            <c:dLbl>
              <c:idx val="7"/>
              <c:layout>
                <c:manualLayout>
                  <c:x val="7.8039509867635247E-3"/>
                  <c:y val="-2.088583724615398E-2"/>
                </c:manualLayout>
              </c:layout>
              <c:showVal val="1"/>
            </c:dLbl>
            <c:dLbl>
              <c:idx val="8"/>
              <c:layout>
                <c:manualLayout>
                  <c:x val="1.2486321578821626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1.8729482368232471E-2"/>
                  <c:y val="-3.4809728743589882E-2"/>
                </c:manualLayout>
              </c:layout>
              <c:showVal val="1"/>
            </c:dLbl>
            <c:showVal val="1"/>
          </c:dLbls>
          <c:cat>
            <c:strRef>
              <c:f>wykres1!$B$5:$B$14</c:f>
              <c:strCache>
                <c:ptCount val="10"/>
                <c:pt idx="0">
                  <c:v>2007/2008</c:v>
                </c:pt>
                <c:pt idx="1">
                  <c:v>2008/2009</c:v>
                </c:pt>
                <c:pt idx="2">
                  <c:v>2009/2010</c:v>
                </c:pt>
                <c:pt idx="3">
                  <c:v>2010/2011</c:v>
                </c:pt>
                <c:pt idx="4">
                  <c:v>2011/2012</c:v>
                </c:pt>
                <c:pt idx="5">
                  <c:v>2012/2013</c:v>
                </c:pt>
                <c:pt idx="6">
                  <c:v>2013/2014</c:v>
                </c:pt>
                <c:pt idx="7">
                  <c:v>2014/2015</c:v>
                </c:pt>
                <c:pt idx="8">
                  <c:v>2015/2016</c:v>
                </c:pt>
                <c:pt idx="9">
                  <c:v>2016/2017</c:v>
                </c:pt>
              </c:strCache>
            </c:strRef>
          </c:cat>
          <c:val>
            <c:numRef>
              <c:f>wykres1!$C$5:$C$14</c:f>
              <c:numCache>
                <c:formatCode>General</c:formatCode>
                <c:ptCount val="10"/>
                <c:pt idx="0">
                  <c:v>2.8</c:v>
                </c:pt>
                <c:pt idx="1">
                  <c:v>2.92</c:v>
                </c:pt>
                <c:pt idx="2">
                  <c:v>2.94</c:v>
                </c:pt>
                <c:pt idx="3">
                  <c:v>2.9099999999999997</c:v>
                </c:pt>
                <c:pt idx="4">
                  <c:v>2.96</c:v>
                </c:pt>
                <c:pt idx="5">
                  <c:v>3</c:v>
                </c:pt>
                <c:pt idx="6">
                  <c:v>2.9299999999999997</c:v>
                </c:pt>
                <c:pt idx="7">
                  <c:v>2.9499999999999997</c:v>
                </c:pt>
                <c:pt idx="8">
                  <c:v>3</c:v>
                </c:pt>
                <c:pt idx="9">
                  <c:v>2.9499999999999997</c:v>
                </c:pt>
              </c:numCache>
            </c:numRef>
          </c:val>
        </c:ser>
        <c:dLbls>
          <c:showVal val="1"/>
        </c:dLbls>
        <c:gapWidth val="75"/>
        <c:shape val="box"/>
        <c:axId val="87901696"/>
        <c:axId val="88069248"/>
        <c:axId val="0"/>
      </c:bar3DChart>
      <c:catAx>
        <c:axId val="87901696"/>
        <c:scaling>
          <c:orientation val="minMax"/>
        </c:scaling>
        <c:axPos val="b"/>
        <c:numFmt formatCode="General" sourceLinked="1"/>
        <c:majorTickMark val="none"/>
        <c:tickLblPos val="nextTo"/>
        <c:crossAx val="88069248"/>
        <c:crosses val="autoZero"/>
        <c:auto val="1"/>
        <c:lblAlgn val="ctr"/>
        <c:lblOffset val="100"/>
      </c:catAx>
      <c:valAx>
        <c:axId val="88069248"/>
        <c:scaling>
          <c:orientation val="minMax"/>
        </c:scaling>
        <c:axPos val="l"/>
        <c:numFmt formatCode="General" sourceLinked="1"/>
        <c:majorTickMark val="none"/>
        <c:tickLblPos val="nextTo"/>
        <c:crossAx val="879016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0756538359061414"/>
          <c:y val="0.90070327551681262"/>
          <c:w val="0.58433453313446981"/>
          <c:h val="9.4118058772065361E-2"/>
        </c:manualLayout>
      </c:layout>
    </c:legend>
    <c:plotVisOnly val="1"/>
    <c:dispBlanksAs val="gap"/>
  </c:chart>
  <c:txPr>
    <a:bodyPr/>
    <a:lstStyle/>
    <a:p>
      <a:pPr>
        <a:defRPr sz="1800">
          <a:solidFill>
            <a:schemeClr val="bg1"/>
          </a:solidFill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8"/>
  <c:chart>
    <c:title>
      <c:tx>
        <c:rich>
          <a:bodyPr/>
          <a:lstStyle/>
          <a:p>
            <a:pPr>
              <a:defRPr/>
            </a:pPr>
            <a:r>
              <a:rPr lang="pl-PL" dirty="0"/>
              <a:t>liczba </a:t>
            </a:r>
            <a:r>
              <a:rPr lang="en-US" dirty="0" err="1"/>
              <a:t>ocen</a:t>
            </a:r>
            <a:r>
              <a:rPr lang="en-US" dirty="0"/>
              <a:t> </a:t>
            </a:r>
            <a:r>
              <a:rPr lang="en-US" dirty="0" err="1" smtClean="0"/>
              <a:t>ndst</a:t>
            </a:r>
            <a:r>
              <a:rPr lang="en-US" dirty="0" smtClean="0"/>
              <a:t>/</a:t>
            </a:r>
            <a:r>
              <a:rPr lang="en-US" dirty="0" err="1" smtClean="0"/>
              <a:t>ucznia</a:t>
            </a:r>
            <a:r>
              <a:rPr lang="pl-PL" dirty="0" smtClean="0"/>
              <a:t> </a:t>
            </a:r>
            <a:r>
              <a:rPr lang="pl-PL" sz="2400" b="0" dirty="0" smtClean="0"/>
              <a:t>(</a:t>
            </a:r>
            <a:r>
              <a:rPr lang="pl-PL" sz="2000" b="0" dirty="0" smtClean="0"/>
              <a:t>po I </a:t>
            </a:r>
            <a:r>
              <a:rPr lang="pl-PL" sz="2000" b="0" dirty="0" err="1" smtClean="0"/>
              <a:t>sem</a:t>
            </a:r>
            <a:r>
              <a:rPr lang="pl-PL" sz="2000" b="0" dirty="0" smtClean="0"/>
              <a:t>.)  </a:t>
            </a:r>
            <a:endParaRPr lang="en-US" b="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0590405904059039E-2"/>
          <c:y val="0.16194331983805671"/>
          <c:w val="0.92988929889298888"/>
          <c:h val="0.5587044534412966"/>
        </c:manualLayout>
      </c:layout>
      <c:barChart>
        <c:barDir val="col"/>
        <c:grouping val="clustered"/>
        <c:ser>
          <c:idx val="0"/>
          <c:order val="0"/>
          <c:tx>
            <c:strRef>
              <c:f>Arkusz3!$C$4</c:f>
              <c:strCache>
                <c:ptCount val="1"/>
                <c:pt idx="0">
                  <c:v>ocen ndst / ucznia</c:v>
                </c:pt>
              </c:strCache>
            </c:strRef>
          </c:tx>
          <c:cat>
            <c:strRef>
              <c:f>Arkusz3!$B$5:$B$14</c:f>
              <c:strCache>
                <c:ptCount val="10"/>
                <c:pt idx="0">
                  <c:v>2007/2008</c:v>
                </c:pt>
                <c:pt idx="1">
                  <c:v>2008/2009</c:v>
                </c:pt>
                <c:pt idx="2">
                  <c:v>2009/2010</c:v>
                </c:pt>
                <c:pt idx="3">
                  <c:v>2010/2011</c:v>
                </c:pt>
                <c:pt idx="4">
                  <c:v>2011/2012</c:v>
                </c:pt>
                <c:pt idx="5">
                  <c:v>2012/2013</c:v>
                </c:pt>
                <c:pt idx="6">
                  <c:v>2013/2014</c:v>
                </c:pt>
                <c:pt idx="7">
                  <c:v>2014/2015</c:v>
                </c:pt>
                <c:pt idx="8">
                  <c:v>2015/2016</c:v>
                </c:pt>
                <c:pt idx="9">
                  <c:v>2016/2017</c:v>
                </c:pt>
              </c:strCache>
            </c:strRef>
          </c:cat>
          <c:val>
            <c:numRef>
              <c:f>Arkusz3!$C$5:$C$14</c:f>
              <c:numCache>
                <c:formatCode>0.00</c:formatCode>
                <c:ptCount val="10"/>
                <c:pt idx="0">
                  <c:v>1.1526479750778826</c:v>
                </c:pt>
                <c:pt idx="1">
                  <c:v>0.51612903225806528</c:v>
                </c:pt>
                <c:pt idx="2">
                  <c:v>0.76744186046511731</c:v>
                </c:pt>
                <c:pt idx="3">
                  <c:v>0.65062388591800424</c:v>
                </c:pt>
                <c:pt idx="4">
                  <c:v>0.54880294659300244</c:v>
                </c:pt>
                <c:pt idx="5">
                  <c:v>0.6900000000000005</c:v>
                </c:pt>
                <c:pt idx="6">
                  <c:v>0.95000000000000051</c:v>
                </c:pt>
                <c:pt idx="7">
                  <c:v>0.8</c:v>
                </c:pt>
                <c:pt idx="8">
                  <c:v>0.87000000000000055</c:v>
                </c:pt>
                <c:pt idx="9">
                  <c:v>0.91</c:v>
                </c:pt>
              </c:numCache>
            </c:numRef>
          </c:val>
        </c:ser>
        <c:dLbls>
          <c:showVal val="1"/>
        </c:dLbls>
        <c:overlap val="-25"/>
        <c:axId val="88073344"/>
        <c:axId val="88074880"/>
      </c:barChart>
      <c:catAx>
        <c:axId val="88073344"/>
        <c:scaling>
          <c:orientation val="minMax"/>
        </c:scaling>
        <c:axPos val="b"/>
        <c:numFmt formatCode="General" sourceLinked="1"/>
        <c:majorTickMark val="none"/>
        <c:tickLblPos val="nextTo"/>
        <c:crossAx val="88074880"/>
        <c:crosses val="autoZero"/>
        <c:auto val="1"/>
        <c:lblAlgn val="ctr"/>
        <c:lblOffset val="100"/>
      </c:catAx>
      <c:valAx>
        <c:axId val="88074880"/>
        <c:scaling>
          <c:orientation val="minMax"/>
        </c:scaling>
        <c:delete val="1"/>
        <c:axPos val="l"/>
        <c:numFmt formatCode="0.00" sourceLinked="1"/>
        <c:tickLblPos val="none"/>
        <c:crossAx val="880733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400">
          <a:solidFill>
            <a:schemeClr val="bg1"/>
          </a:solidFill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5"/>
  <c:chart>
    <c:title>
      <c:tx>
        <c:rich>
          <a:bodyPr/>
          <a:lstStyle/>
          <a:p>
            <a:pPr>
              <a:defRPr/>
            </a:pPr>
            <a:r>
              <a:rPr lang="pl-PL" dirty="0"/>
              <a:t>Liczba </a:t>
            </a:r>
            <a:r>
              <a:rPr lang="en-US" dirty="0" err="1"/>
              <a:t>uczniów</a:t>
            </a:r>
            <a:r>
              <a:rPr lang="en-US" dirty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pl-PL" dirty="0"/>
              <a:t>ocen </a:t>
            </a:r>
            <a:r>
              <a:rPr lang="en-US" dirty="0"/>
              <a:t>n</a:t>
            </a:r>
            <a:r>
              <a:rPr lang="pl-PL" dirty="0" err="1" smtClean="0"/>
              <a:t>iedostatecznych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/>
              <a:t>po I semestrze (%)</a:t>
            </a:r>
            <a:endParaRPr lang="en-US" dirty="0"/>
          </a:p>
        </c:rich>
      </c:tx>
      <c:layout/>
    </c:title>
    <c:view3D>
      <c:depthPercent val="100"/>
      <c:perspective val="30"/>
    </c:view3D>
    <c:plotArea>
      <c:layout>
        <c:manualLayout>
          <c:layoutTarget val="inner"/>
          <c:xMode val="edge"/>
          <c:yMode val="edge"/>
          <c:x val="0.1479169676045077"/>
          <c:y val="0.21562500000000001"/>
          <c:w val="0.82291834089831728"/>
          <c:h val="0.54062500000000102"/>
        </c:manualLayout>
      </c:layout>
      <c:bar3DChart>
        <c:barDir val="col"/>
        <c:grouping val="standard"/>
        <c:ser>
          <c:idx val="0"/>
          <c:order val="0"/>
          <c:tx>
            <c:strRef>
              <c:f>Arkusz2!$C$4</c:f>
              <c:strCache>
                <c:ptCount val="1"/>
                <c:pt idx="0">
                  <c:v>uczniów bez ndst  (%)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53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67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68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72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69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60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65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64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65,08</a:t>
                    </a:r>
                    <a:endParaRPr lang="en-US"/>
                  </a:p>
                </c:rich>
              </c:tx>
              <c:showVal val="1"/>
            </c:dLbl>
            <c:txPr>
              <a:bodyPr rot="0" vert="horz"/>
              <a:lstStyle/>
              <a:p>
                <a:pPr>
                  <a:defRPr sz="2000"/>
                </a:pPr>
                <a:endParaRPr lang="pl-PL"/>
              </a:p>
            </c:txPr>
            <c:showVal val="1"/>
          </c:dLbls>
          <c:cat>
            <c:strRef>
              <c:f>Arkusz2!$B$5:$B$14</c:f>
              <c:strCache>
                <c:ptCount val="10"/>
                <c:pt idx="0">
                  <c:v>2007/2008</c:v>
                </c:pt>
                <c:pt idx="1">
                  <c:v>2008/2009</c:v>
                </c:pt>
                <c:pt idx="2">
                  <c:v>2009/2010</c:v>
                </c:pt>
                <c:pt idx="3">
                  <c:v>2010/2011</c:v>
                </c:pt>
                <c:pt idx="4">
                  <c:v>2011/2012</c:v>
                </c:pt>
                <c:pt idx="5">
                  <c:v>2012/2013</c:v>
                </c:pt>
                <c:pt idx="6">
                  <c:v>2013/2014</c:v>
                </c:pt>
                <c:pt idx="7">
                  <c:v>2014/2015</c:v>
                </c:pt>
                <c:pt idx="8">
                  <c:v>2015/2016</c:v>
                </c:pt>
                <c:pt idx="9">
                  <c:v>2016/2017</c:v>
                </c:pt>
              </c:strCache>
            </c:strRef>
          </c:cat>
          <c:val>
            <c:numRef>
              <c:f>Arkusz2!$C$5:$C$14</c:f>
              <c:numCache>
                <c:formatCode>0%</c:formatCode>
                <c:ptCount val="10"/>
                <c:pt idx="0">
                  <c:v>0.53</c:v>
                </c:pt>
                <c:pt idx="1">
                  <c:v>0.76000000000000056</c:v>
                </c:pt>
                <c:pt idx="2">
                  <c:v>0.67000000000000082</c:v>
                </c:pt>
                <c:pt idx="3">
                  <c:v>0.68</c:v>
                </c:pt>
                <c:pt idx="4">
                  <c:v>0.72000000000000053</c:v>
                </c:pt>
                <c:pt idx="5">
                  <c:v>0.6900000000000005</c:v>
                </c:pt>
                <c:pt idx="6">
                  <c:v>0.60000000000000053</c:v>
                </c:pt>
                <c:pt idx="7">
                  <c:v>0.6500000000000008</c:v>
                </c:pt>
                <c:pt idx="8">
                  <c:v>0.64000000000000068</c:v>
                </c:pt>
                <c:pt idx="9" formatCode="0.00%">
                  <c:v>0.65080000000000082</c:v>
                </c:pt>
              </c:numCache>
            </c:numRef>
          </c:val>
        </c:ser>
        <c:dLbls>
          <c:showVal val="1"/>
        </c:dLbls>
        <c:shape val="cylinder"/>
        <c:axId val="61352960"/>
        <c:axId val="61416192"/>
        <c:axId val="57708992"/>
      </c:bar3DChart>
      <c:catAx>
        <c:axId val="613529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000"/>
            </a:pPr>
            <a:endParaRPr lang="pl-PL"/>
          </a:p>
        </c:txPr>
        <c:crossAx val="61416192"/>
        <c:crosses val="autoZero"/>
        <c:auto val="1"/>
        <c:lblAlgn val="ctr"/>
        <c:lblOffset val="100"/>
      </c:catAx>
      <c:valAx>
        <c:axId val="61416192"/>
        <c:scaling>
          <c:orientation val="minMax"/>
        </c:scaling>
        <c:delete val="1"/>
        <c:axPos val="l"/>
        <c:numFmt formatCode="0%" sourceLinked="1"/>
        <c:tickLblPos val="none"/>
        <c:crossAx val="61352960"/>
        <c:crosses val="autoZero"/>
        <c:crossBetween val="between"/>
      </c:valAx>
      <c:serAx>
        <c:axId val="57708992"/>
        <c:scaling>
          <c:orientation val="minMax"/>
        </c:scaling>
        <c:delete val="1"/>
        <c:axPos val="b"/>
        <c:tickLblPos val="none"/>
        <c:crossAx val="61416192"/>
        <c:crosses val="autoZero"/>
      </c:ser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2400">
          <a:solidFill>
            <a:schemeClr val="bg1"/>
          </a:solidFill>
        </a:defRPr>
      </a:pPr>
      <a:endParaRPr lang="pl-PL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BC3FC-4C87-4C70-9BB1-DFB918EA1638}" type="datetimeFigureOut">
              <a:rPr lang="pl-PL" smtClean="0"/>
              <a:pPr/>
              <a:t>2017-02-19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EFC4E-EF6C-4A1E-A338-0023550059F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56AE8-A189-4A8C-B175-0B0EA8D1BEB0}" type="datetimeFigureOut">
              <a:rPr lang="pl-PL" smtClean="0"/>
              <a:pPr/>
              <a:t>2017-02-19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1BACB-1D78-4649-9E77-E48EE6B8459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C2486-BA84-461B-A9B2-9774ABCD55AC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A68D0D-8977-4482-B93F-36E528149DF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4957-79CC-4F71-A91C-BAED19A5B6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A426-3CBF-43A6-98B5-D2B6AA38024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93C906D-E2C8-4FF8-A237-8A20B6B82FD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05A2-7A98-4D6F-84CF-05225A5C319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9DEE-928F-46E7-88EF-D0B9EF813D9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95BC0-3BAD-4E74-BC70-4DCF660B862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7351F-14B8-4AD8-AB3C-D6B64BD12FC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563F2-004B-4184-B09B-E85293BB71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9AA89B7-96E2-457C-A8C6-9956213F714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52537-00D3-48F4-ADEB-83F698F9429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3A52E89-E611-4D16-9722-09C33CE220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baner+zs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80728"/>
            <a:ext cx="8460432" cy="40641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Tabela 119"/>
          <p:cNvGraphicFramePr>
            <a:graphicFrameLocks noGrp="1"/>
          </p:cNvGraphicFramePr>
          <p:nvPr/>
        </p:nvGraphicFramePr>
        <p:xfrm>
          <a:off x="500033" y="214290"/>
          <a:ext cx="8215371" cy="754380"/>
        </p:xfrm>
        <a:graphic>
          <a:graphicData uri="http://schemas.openxmlformats.org/drawingml/2006/table">
            <a:tbl>
              <a:tblPr/>
              <a:tblGrid>
                <a:gridCol w="434872"/>
                <a:gridCol w="842628"/>
                <a:gridCol w="4025331"/>
                <a:gridCol w="1870052"/>
                <a:gridCol w="1042488"/>
              </a:tblGrid>
              <a:tr h="48006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600" u="sng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Ranking klas pod względem średniej ocen</a:t>
                      </a:r>
                      <a:endParaRPr lang="pl-PL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395">
                <a:tc>
                  <a:txBody>
                    <a:bodyPr/>
                    <a:lstStyle/>
                    <a:p>
                      <a:endParaRPr lang="pl-PL" sz="12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 sz="12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rok szk. </a:t>
                      </a:r>
                      <a:r>
                        <a:rPr lang="pl-PL" sz="18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2016/2017</a:t>
                      </a:r>
                      <a:endParaRPr lang="pl-PL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 semestr</a:t>
                      </a:r>
                      <a:endParaRPr lang="pl-PL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1268762"/>
          <a:ext cx="7920880" cy="5040559"/>
        </p:xfrm>
        <a:graphic>
          <a:graphicData uri="http://schemas.openxmlformats.org/drawingml/2006/table">
            <a:tbl>
              <a:tblPr/>
              <a:tblGrid>
                <a:gridCol w="1136628"/>
                <a:gridCol w="974253"/>
                <a:gridCol w="3699117"/>
                <a:gridCol w="2110882"/>
              </a:tblGrid>
              <a:tr h="73764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miejsce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klasa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wychowawca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średnia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58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IV </a:t>
                      </a:r>
                      <a:r>
                        <a:rPr lang="pl-PL" sz="2600" b="1" i="0" u="none" strike="noStrike" baseline="300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B </a:t>
                      </a:r>
                      <a:r>
                        <a:rPr lang="pl-PL" sz="2600" b="1" i="0" u="none" strike="noStrike" baseline="-250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  <a:endParaRPr lang="pl-PL" sz="26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Ireneusz Przybysz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3,01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58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III </a:t>
                      </a:r>
                      <a:r>
                        <a:rPr lang="pl-PL" sz="2600" b="1" i="0" u="none" strike="noStrike" baseline="300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C </a:t>
                      </a:r>
                      <a:r>
                        <a:rPr lang="pl-PL" sz="2600" b="1" i="0" u="none" strike="noStrike" baseline="-250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  <a:endParaRPr lang="pl-PL" sz="26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Agnieszka Jaroń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58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III </a:t>
                      </a:r>
                      <a:r>
                        <a:rPr lang="pl-PL" sz="2600" b="1" i="0" u="none" strike="noStrike" baseline="3000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AB </a:t>
                      </a:r>
                      <a:r>
                        <a:rPr lang="pl-PL" sz="2600" b="1" i="0" u="none" strike="noStrike" baseline="-2500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  <a:endParaRPr lang="pl-PL" sz="2600" b="1" i="0" u="none" strike="noStrike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Paweł Warda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58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II </a:t>
                      </a:r>
                      <a:r>
                        <a:rPr lang="pl-PL" sz="2600" b="1" i="0" u="none" strike="noStrike" baseline="3000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AC </a:t>
                      </a:r>
                      <a:r>
                        <a:rPr lang="pl-PL" sz="2600" b="1" i="0" u="none" strike="noStrike" baseline="-2500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  <a:endParaRPr lang="pl-PL" sz="2600" b="1" i="0" u="none" strike="noStrike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Barbara Okleja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58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III </a:t>
                      </a:r>
                      <a:r>
                        <a:rPr lang="pl-PL" sz="2600" b="1" i="0" u="none" strike="noStrike" baseline="3000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D </a:t>
                      </a:r>
                      <a:r>
                        <a:rPr lang="pl-PL" sz="2600" b="1" i="0" u="none" strike="noStrike" baseline="-2500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  <a:endParaRPr lang="pl-PL" sz="2600" b="1" i="0" u="none" strike="noStrike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Grzegorz Prządka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Tabela 119"/>
          <p:cNvGraphicFramePr>
            <a:graphicFrameLocks noGrp="1"/>
          </p:cNvGraphicFramePr>
          <p:nvPr/>
        </p:nvGraphicFramePr>
        <p:xfrm>
          <a:off x="500033" y="285728"/>
          <a:ext cx="8072495" cy="754380"/>
        </p:xfrm>
        <a:graphic>
          <a:graphicData uri="http://schemas.openxmlformats.org/drawingml/2006/table">
            <a:tbl>
              <a:tblPr/>
              <a:tblGrid>
                <a:gridCol w="427309"/>
                <a:gridCol w="827974"/>
                <a:gridCol w="3955325"/>
                <a:gridCol w="1837529"/>
                <a:gridCol w="1024358"/>
              </a:tblGrid>
              <a:tr h="48006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600" u="sng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Ranking klas pod względem średniej ocen</a:t>
                      </a:r>
                      <a:endParaRPr lang="pl-PL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395">
                <a:tc>
                  <a:txBody>
                    <a:bodyPr/>
                    <a:lstStyle/>
                    <a:p>
                      <a:endParaRPr lang="pl-PL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 sz="12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rok szk. </a:t>
                      </a:r>
                      <a:r>
                        <a:rPr lang="pl-PL" sz="18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2016/2017</a:t>
                      </a:r>
                      <a:endParaRPr lang="pl-PL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 semestr</a:t>
                      </a:r>
                      <a:endParaRPr lang="pl-PL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39552" y="1412774"/>
          <a:ext cx="8136904" cy="5107485"/>
        </p:xfrm>
        <a:graphic>
          <a:graphicData uri="http://schemas.openxmlformats.org/drawingml/2006/table">
            <a:tbl>
              <a:tblPr/>
              <a:tblGrid>
                <a:gridCol w="1352652"/>
                <a:gridCol w="1095620"/>
                <a:gridCol w="3577750"/>
                <a:gridCol w="2110882"/>
              </a:tblGrid>
              <a:tr h="63007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miejsce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klasa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wychowawca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średnia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08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10</a:t>
                      </a:r>
                      <a:endParaRPr lang="pl-PL" sz="2600" b="0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III </a:t>
                      </a:r>
                      <a:r>
                        <a:rPr lang="pl-PL" sz="2600" b="1" i="0" u="none" strike="noStrike" baseline="30000" dirty="0">
                          <a:solidFill>
                            <a:schemeClr val="bg1"/>
                          </a:solidFill>
                          <a:latin typeface="Arial CE"/>
                        </a:rPr>
                        <a:t>FS </a:t>
                      </a:r>
                      <a:r>
                        <a:rPr lang="pl-PL" sz="2600" b="1" i="0" u="none" strike="noStrike" baseline="-25000" dirty="0">
                          <a:solidFill>
                            <a:schemeClr val="bg1"/>
                          </a:solidFill>
                          <a:latin typeface="Arial CE"/>
                        </a:rPr>
                        <a:t>Z</a:t>
                      </a:r>
                      <a:endParaRPr lang="pl-PL" sz="2600" b="1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Piotr Kusal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2,87</a:t>
                      </a:r>
                      <a:endParaRPr lang="pl-PL" sz="2600" b="0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08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11</a:t>
                      </a:r>
                      <a:endParaRPr lang="pl-PL" sz="2600" b="0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I </a:t>
                      </a:r>
                      <a:r>
                        <a:rPr lang="pl-PL" sz="2600" b="1" i="0" u="none" strike="noStrike" baseline="30000" dirty="0">
                          <a:solidFill>
                            <a:schemeClr val="bg1"/>
                          </a:solidFill>
                          <a:latin typeface="Arial CE"/>
                        </a:rPr>
                        <a:t>A </a:t>
                      </a:r>
                      <a:r>
                        <a:rPr lang="pl-PL" sz="2600" b="1" i="0" u="none" strike="noStrike" baseline="-25000" dirty="0">
                          <a:solidFill>
                            <a:schemeClr val="bg1"/>
                          </a:solidFill>
                          <a:latin typeface="Arial CE"/>
                        </a:rPr>
                        <a:t>T</a:t>
                      </a:r>
                      <a:endParaRPr lang="pl-PL" sz="2600" b="1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Jadwiga Mościcka-Wróbel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2,84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08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12</a:t>
                      </a:r>
                      <a:endParaRPr lang="pl-PL" sz="2600" b="0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II </a:t>
                      </a:r>
                      <a:r>
                        <a:rPr lang="pl-PL" sz="26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FSB </a:t>
                      </a:r>
                      <a:r>
                        <a:rPr lang="pl-PL" sz="26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Z</a:t>
                      </a:r>
                      <a:endParaRPr lang="pl-PL" sz="26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Anna Marciniak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2,80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08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13</a:t>
                      </a:r>
                      <a:endParaRPr lang="pl-PL" sz="2600" b="0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 </a:t>
                      </a:r>
                      <a:r>
                        <a:rPr lang="pl-PL" sz="26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B </a:t>
                      </a:r>
                      <a:r>
                        <a:rPr lang="pl-PL" sz="26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T</a:t>
                      </a:r>
                      <a:endParaRPr lang="pl-PL" sz="26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Aneta Jończyk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2,78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0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14</a:t>
                      </a:r>
                      <a:endParaRPr lang="pl-PL" sz="2600" b="0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 </a:t>
                      </a:r>
                      <a:r>
                        <a:rPr lang="pl-PL" sz="26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FSB </a:t>
                      </a:r>
                      <a:r>
                        <a:rPr lang="pl-PL" sz="26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Z</a:t>
                      </a:r>
                      <a:endParaRPr lang="pl-PL" sz="26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Edyta </a:t>
                      </a:r>
                      <a:r>
                        <a:rPr lang="pl-PL" sz="2600" b="0" i="0" u="none" strike="noStrike" dirty="0" err="1">
                          <a:solidFill>
                            <a:schemeClr val="bg1"/>
                          </a:solidFill>
                          <a:latin typeface="Arial CE"/>
                        </a:rPr>
                        <a:t>Sergiel</a:t>
                      </a:r>
                      <a:endParaRPr lang="pl-PL" sz="2600" b="0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2,66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08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II </a:t>
                      </a:r>
                      <a:r>
                        <a:rPr lang="pl-PL" sz="26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B </a:t>
                      </a:r>
                      <a:r>
                        <a:rPr lang="pl-PL" sz="26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T</a:t>
                      </a:r>
                      <a:endParaRPr lang="pl-PL" sz="26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Anita Posim - Kryczka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2,66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357290" y="428604"/>
          <a:ext cx="5786478" cy="714380"/>
        </p:xfrm>
        <a:graphic>
          <a:graphicData uri="http://schemas.openxmlformats.org/drawingml/2006/table">
            <a:tbl>
              <a:tblPr/>
              <a:tblGrid>
                <a:gridCol w="5786478"/>
              </a:tblGrid>
              <a:tr h="7143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3600" b="1" i="0" u="sng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OCENY  Z  </a:t>
                      </a:r>
                      <a:r>
                        <a:rPr lang="pl-PL" sz="3600" b="1" i="0" u="sng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ZACHOWANIA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561" y="1772816"/>
          <a:ext cx="7920880" cy="3872869"/>
        </p:xfrm>
        <a:graphic>
          <a:graphicData uri="http://schemas.openxmlformats.org/drawingml/2006/table">
            <a:tbl>
              <a:tblPr/>
              <a:tblGrid>
                <a:gridCol w="3168351"/>
                <a:gridCol w="1662823"/>
                <a:gridCol w="1741470"/>
                <a:gridCol w="1348236"/>
              </a:tblGrid>
              <a:tr h="523879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zachowanie</a:t>
                      </a:r>
                      <a:endParaRPr lang="pl-PL" sz="3200" b="0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2016/2017</a:t>
                      </a:r>
                      <a:endParaRPr lang="pl-PL" sz="2400" b="1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dirty="0" smtClean="0">
                          <a:solidFill>
                            <a:schemeClr val="bg1"/>
                          </a:solidFill>
                          <a:latin typeface="Arial CE"/>
                          <a:ea typeface="+mn-ea"/>
                          <a:cs typeface="+mn-cs"/>
                        </a:rPr>
                        <a:t>2015/2016</a:t>
                      </a:r>
                      <a:endParaRPr kumimoji="0" lang="pl-PL" sz="2000" b="0" i="0" u="none" strike="noStrike" kern="1200" dirty="0">
                        <a:solidFill>
                          <a:schemeClr val="bg1"/>
                        </a:solidFill>
                        <a:latin typeface="Arial CE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2014/2015</a:t>
                      </a:r>
                      <a:endParaRPr lang="pl-PL" sz="2000" b="0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9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wzorowe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600" b="1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11</a:t>
                      </a:r>
                      <a:endParaRPr lang="pl-PL" sz="3600" b="1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3600" b="0" i="0" u="none" strike="noStrike" kern="1200" dirty="0" smtClean="0">
                          <a:solidFill>
                            <a:schemeClr val="bg1"/>
                          </a:solidFill>
                          <a:latin typeface="Arial CE"/>
                          <a:ea typeface="+mn-ea"/>
                          <a:cs typeface="+mn-cs"/>
                        </a:rPr>
                        <a:t>28</a:t>
                      </a:r>
                      <a:endParaRPr kumimoji="0" lang="pl-PL" sz="3600" b="0" i="0" u="none" strike="noStrike" kern="1200" dirty="0">
                        <a:solidFill>
                          <a:schemeClr val="bg1"/>
                        </a:solidFill>
                        <a:latin typeface="Arial CE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6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9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bardzo dobre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600" b="1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69</a:t>
                      </a:r>
                      <a:endParaRPr lang="pl-PL" sz="3600" b="1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3600" b="0" i="0" u="none" strike="noStrike" kern="1200" dirty="0" smtClean="0">
                          <a:solidFill>
                            <a:schemeClr val="bg1"/>
                          </a:solidFill>
                          <a:latin typeface="Arial CE"/>
                          <a:ea typeface="+mn-ea"/>
                          <a:cs typeface="+mn-cs"/>
                        </a:rPr>
                        <a:t>81</a:t>
                      </a:r>
                      <a:endParaRPr kumimoji="0" lang="pl-PL" sz="3600" b="0" i="0" u="none" strike="noStrike" kern="1200" dirty="0">
                        <a:solidFill>
                          <a:schemeClr val="bg1"/>
                        </a:solidFill>
                        <a:latin typeface="Arial CE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6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9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dobre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600" b="1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107</a:t>
                      </a:r>
                      <a:endParaRPr lang="pl-PL" sz="3600" b="1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3600" b="0" i="0" u="none" strike="noStrike" kern="1200" dirty="0" smtClean="0">
                          <a:solidFill>
                            <a:schemeClr val="bg1"/>
                          </a:solidFill>
                          <a:latin typeface="Arial CE"/>
                          <a:ea typeface="+mn-ea"/>
                          <a:cs typeface="+mn-cs"/>
                        </a:rPr>
                        <a:t>149</a:t>
                      </a:r>
                      <a:endParaRPr kumimoji="0" lang="pl-PL" sz="3600" b="0" i="0" u="none" strike="noStrike" kern="1200" dirty="0">
                        <a:solidFill>
                          <a:schemeClr val="bg1"/>
                        </a:solidFill>
                        <a:latin typeface="Arial CE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6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9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poprawne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600" b="1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164</a:t>
                      </a:r>
                      <a:endParaRPr lang="pl-PL" sz="3600" b="1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3600" b="0" i="0" u="none" strike="noStrike" kern="1200" dirty="0" smtClean="0">
                          <a:solidFill>
                            <a:schemeClr val="bg1"/>
                          </a:solidFill>
                          <a:latin typeface="Arial CE"/>
                          <a:ea typeface="+mn-ea"/>
                          <a:cs typeface="+mn-cs"/>
                        </a:rPr>
                        <a:t>108</a:t>
                      </a:r>
                      <a:endParaRPr kumimoji="0" lang="pl-PL" sz="3600" b="0" i="0" u="none" strike="noStrike" kern="1200" dirty="0">
                        <a:solidFill>
                          <a:schemeClr val="bg1"/>
                        </a:solidFill>
                        <a:latin typeface="Arial CE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6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139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9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nieodpowiednie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600" b="1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41</a:t>
                      </a:r>
                      <a:endParaRPr lang="pl-PL" sz="3600" b="1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3600" b="0" i="0" u="none" strike="noStrike" kern="1200" dirty="0" smtClean="0">
                          <a:solidFill>
                            <a:schemeClr val="bg1"/>
                          </a:solidFill>
                          <a:latin typeface="Arial CE"/>
                          <a:ea typeface="+mn-ea"/>
                          <a:cs typeface="+mn-cs"/>
                        </a:rPr>
                        <a:t>30</a:t>
                      </a:r>
                      <a:endParaRPr kumimoji="0" lang="pl-PL" sz="3600" b="0" i="0" u="none" strike="noStrike" kern="1200" dirty="0">
                        <a:solidFill>
                          <a:schemeClr val="bg1"/>
                        </a:solidFill>
                        <a:latin typeface="Arial CE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6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9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naganne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600" b="1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6</a:t>
                      </a:r>
                      <a:endParaRPr lang="pl-PL" sz="3600" b="1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3600" b="0" i="0" u="none" strike="noStrike" kern="1200" dirty="0" smtClean="0">
                          <a:solidFill>
                            <a:schemeClr val="bg1"/>
                          </a:solidFill>
                          <a:latin typeface="Arial CE"/>
                          <a:ea typeface="+mn-ea"/>
                          <a:cs typeface="+mn-cs"/>
                        </a:rPr>
                        <a:t>8</a:t>
                      </a:r>
                      <a:endParaRPr kumimoji="0" lang="pl-PL" sz="3600" b="0" i="0" u="none" strike="noStrike" kern="1200" dirty="0">
                        <a:solidFill>
                          <a:schemeClr val="bg1"/>
                        </a:solidFill>
                        <a:latin typeface="Arial CE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6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611560" y="476670"/>
          <a:ext cx="7920880" cy="5966460"/>
        </p:xfrm>
        <a:graphic>
          <a:graphicData uri="http://schemas.openxmlformats.org/drawingml/2006/table">
            <a:tbl>
              <a:tblPr/>
              <a:tblGrid>
                <a:gridCol w="1617882"/>
                <a:gridCol w="5224410"/>
                <a:gridCol w="1078588"/>
              </a:tblGrid>
              <a:tr h="492055">
                <a:tc>
                  <a:txBody>
                    <a:bodyPr/>
                    <a:lstStyle/>
                    <a:p>
                      <a:pPr algn="ctr" fontAlgn="b"/>
                      <a:endParaRPr lang="pl-PL" sz="3200" b="0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1" i="0" u="sng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ZACHOWANIE WZOROWE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3200" b="0" i="0" u="none" strike="noStrike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Ciepielewski Kamil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 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Furtak Daniel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 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Lech Hubert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 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454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Soból Aleksandra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II dT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Cuch Katarzyna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 fsbZ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Walaszek Patrycja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III fsZ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Jaroniec</a:t>
                      </a:r>
                      <a:r>
                        <a:rPr lang="pl-PL" sz="32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Daria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III fsZ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Ochap Maciej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III 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Warda Michał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III 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Pawłowski Kamil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III </a:t>
                      </a:r>
                      <a:r>
                        <a:rPr lang="pl-PL" sz="3200" b="0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dT</a:t>
                      </a:r>
                      <a:endParaRPr lang="pl-PL" sz="3200" b="0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Rus Patryk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IV </a:t>
                      </a:r>
                      <a:r>
                        <a:rPr lang="pl-PL" sz="3200" b="0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dT</a:t>
                      </a:r>
                      <a:endParaRPr lang="pl-PL" sz="3200" b="0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>
            <a:graphicFrameLocks/>
          </p:cNvGraphicFramePr>
          <p:nvPr/>
        </p:nvGraphicFramePr>
        <p:xfrm>
          <a:off x="539552" y="476672"/>
          <a:ext cx="813690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899592" y="692696"/>
          <a:ext cx="7488832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755576" y="548680"/>
          <a:ext cx="7776864" cy="568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571472" y="357166"/>
          <a:ext cx="8215370" cy="1655445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pl-PL" sz="36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LICZBA UDZIELONYCH PRZEZ DYREKTORA SZKOŁY NAGAN I WYRÓŻNIEŃ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3" y="2492895"/>
          <a:ext cx="7704856" cy="3456386"/>
        </p:xfrm>
        <a:graphic>
          <a:graphicData uri="http://schemas.openxmlformats.org/drawingml/2006/table">
            <a:tbl>
              <a:tblPr/>
              <a:tblGrid>
                <a:gridCol w="1704300"/>
                <a:gridCol w="1704300"/>
                <a:gridCol w="2627462"/>
                <a:gridCol w="1668794"/>
              </a:tblGrid>
              <a:tr h="507163">
                <a:tc>
                  <a:txBody>
                    <a:bodyPr/>
                    <a:lstStyle/>
                    <a:p>
                      <a:pPr algn="ctr" fontAlgn="b"/>
                      <a:endParaRPr lang="pl-PL" sz="2400" b="0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2400" b="0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WYRÓŻNIENIA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sng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NAGANY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4495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2014/2015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I semestr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0233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2015/2016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I semestr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4495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2016/2017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I semestr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331641" y="571480"/>
          <a:ext cx="6526508" cy="994410"/>
        </p:xfrm>
        <a:graphic>
          <a:graphicData uri="http://schemas.openxmlformats.org/drawingml/2006/table">
            <a:tbl>
              <a:tblPr/>
              <a:tblGrid>
                <a:gridCol w="6526508"/>
              </a:tblGrid>
              <a:tr h="428628">
                <a:tc>
                  <a:txBody>
                    <a:bodyPr/>
                    <a:lstStyle/>
                    <a:p>
                      <a:pPr algn="ctr" fontAlgn="b"/>
                      <a:r>
                        <a:rPr lang="pl-PL" sz="36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FREKWENCJA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I semestr </a:t>
                      </a:r>
                      <a:r>
                        <a:rPr lang="pl-PL" sz="2800" b="1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2016/2017</a:t>
                      </a:r>
                      <a:endParaRPr lang="pl-PL" sz="2800" b="1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683569" y="1916832"/>
          <a:ext cx="7488831" cy="1440160"/>
        </p:xfrm>
        <a:graphic>
          <a:graphicData uri="http://schemas.openxmlformats.org/drawingml/2006/table">
            <a:tbl>
              <a:tblPr/>
              <a:tblGrid>
                <a:gridCol w="2351853"/>
                <a:gridCol w="1712326"/>
                <a:gridCol w="1712326"/>
                <a:gridCol w="1712326"/>
              </a:tblGrid>
              <a:tr h="72008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średnia frekwencja </a:t>
                      </a:r>
                      <a:r>
                        <a:rPr lang="pl-PL" sz="2800" b="1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/>
                      </a:r>
                      <a:br>
                        <a:rPr lang="pl-PL" sz="2800" b="1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</a:br>
                      <a:r>
                        <a:rPr lang="pl-PL" sz="2800" b="1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w </a:t>
                      </a:r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szkole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0" i="0" u="sng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2016/2017</a:t>
                      </a:r>
                      <a:endParaRPr lang="pl-PL" sz="2400" b="1" i="0" u="sng" strike="noStrike" dirty="0" smtClean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0" i="0" u="sng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2015/2016</a:t>
                      </a:r>
                      <a:endParaRPr lang="pl-PL" sz="2400" b="1" i="0" u="sng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sng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2014/2015</a:t>
                      </a:r>
                      <a:endParaRPr lang="pl-PL" sz="2000" b="0" i="0" u="sng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600" b="1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84,59%</a:t>
                      </a:r>
                      <a:endParaRPr lang="pl-PL" sz="3600" b="1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2800" b="1" i="0" u="none" strike="noStrike" kern="1200" dirty="0" smtClean="0">
                          <a:solidFill>
                            <a:schemeClr val="bg1"/>
                          </a:solidFill>
                          <a:latin typeface="Arial CE"/>
                          <a:ea typeface="+mn-ea"/>
                          <a:cs typeface="+mn-cs"/>
                        </a:rPr>
                        <a:t>87,34%</a:t>
                      </a:r>
                      <a:endParaRPr kumimoji="0" lang="pl-PL" sz="2800" b="1" i="0" u="none" strike="noStrike" kern="1200" dirty="0">
                        <a:solidFill>
                          <a:schemeClr val="bg1"/>
                        </a:solidFill>
                        <a:latin typeface="Arial CE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85,55%</a:t>
                      </a:r>
                      <a:endParaRPr lang="pl-PL" sz="2800" b="1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573016"/>
          <a:ext cx="7632847" cy="2592288"/>
        </p:xfrm>
        <a:graphic>
          <a:graphicData uri="http://schemas.openxmlformats.org/drawingml/2006/table">
            <a:tbl>
              <a:tblPr/>
              <a:tblGrid>
                <a:gridCol w="2410372"/>
                <a:gridCol w="1779085"/>
                <a:gridCol w="1779085"/>
                <a:gridCol w="1664305"/>
              </a:tblGrid>
              <a:tr h="7422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TECHNIKUM MECHANICZNE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3600" b="1" i="0" u="none" strike="noStrike" kern="1200" dirty="0" smtClean="0">
                          <a:solidFill>
                            <a:schemeClr val="bg1"/>
                          </a:solidFill>
                          <a:latin typeface="Arial CE"/>
                          <a:ea typeface="+mn-ea"/>
                          <a:cs typeface="+mn-cs"/>
                        </a:rPr>
                        <a:t>87,24%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2800" b="1" i="0" u="none" strike="noStrike" kern="1200" dirty="0" smtClean="0">
                          <a:solidFill>
                            <a:schemeClr val="bg1"/>
                          </a:solidFill>
                          <a:latin typeface="Arial CE"/>
                          <a:ea typeface="+mn-ea"/>
                          <a:cs typeface="+mn-cs"/>
                        </a:rPr>
                        <a:t>89,25 %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2800" b="1" i="0" u="none" strike="noStrike" kern="1200" dirty="0">
                          <a:solidFill>
                            <a:schemeClr val="bg1"/>
                          </a:solidFill>
                          <a:latin typeface="Arial CE"/>
                          <a:ea typeface="+mn-ea"/>
                          <a:cs typeface="+mn-cs"/>
                        </a:rPr>
                        <a:t>88,38%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2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TECHNIKUM INFORMATYCZNE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3600" b="1" i="0" u="none" strike="noStrike" kern="1200" dirty="0" smtClean="0">
                          <a:solidFill>
                            <a:schemeClr val="bg1"/>
                          </a:solidFill>
                          <a:latin typeface="Arial CE"/>
                          <a:ea typeface="+mn-ea"/>
                          <a:cs typeface="+mn-cs"/>
                        </a:rPr>
                        <a:t>86,61%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2800" b="1" i="0" u="none" strike="noStrike" kern="1200" dirty="0" smtClean="0">
                          <a:solidFill>
                            <a:schemeClr val="bg1"/>
                          </a:solidFill>
                          <a:latin typeface="Arial CE"/>
                          <a:ea typeface="+mn-ea"/>
                          <a:cs typeface="+mn-cs"/>
                        </a:rPr>
                        <a:t>87,59 %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2800" b="1" i="0" u="none" strike="noStrike" kern="1200" dirty="0">
                          <a:solidFill>
                            <a:schemeClr val="bg1"/>
                          </a:solidFill>
                          <a:latin typeface="Arial CE"/>
                          <a:ea typeface="+mn-ea"/>
                          <a:cs typeface="+mn-cs"/>
                        </a:rPr>
                        <a:t>85,47%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718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ZASADNICZA SZKOŁA ZAWODOWA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3600" b="1" i="0" u="none" strike="noStrike" kern="1200" dirty="0" smtClean="0">
                          <a:solidFill>
                            <a:schemeClr val="bg1"/>
                          </a:solidFill>
                          <a:latin typeface="Arial CE"/>
                          <a:ea typeface="+mn-ea"/>
                          <a:cs typeface="+mn-cs"/>
                        </a:rPr>
                        <a:t>73,83%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2800" b="1" i="0" u="none" strike="noStrike" kern="1200" dirty="0" smtClean="0">
                          <a:solidFill>
                            <a:schemeClr val="bg1"/>
                          </a:solidFill>
                          <a:latin typeface="Arial CE"/>
                          <a:ea typeface="+mn-ea"/>
                          <a:cs typeface="+mn-cs"/>
                        </a:rPr>
                        <a:t>81,83 %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2800" b="1" i="0" u="none" strike="noStrike" kern="1200" dirty="0">
                          <a:solidFill>
                            <a:schemeClr val="bg1"/>
                          </a:solidFill>
                          <a:latin typeface="Arial CE"/>
                          <a:ea typeface="+mn-ea"/>
                          <a:cs typeface="+mn-cs"/>
                        </a:rPr>
                        <a:t>77,25%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683567" y="332648"/>
          <a:ext cx="7704856" cy="6475072"/>
        </p:xfrm>
        <a:graphic>
          <a:graphicData uri="http://schemas.openxmlformats.org/drawingml/2006/table">
            <a:tbl>
              <a:tblPr/>
              <a:tblGrid>
                <a:gridCol w="994176"/>
                <a:gridCol w="994176"/>
                <a:gridCol w="3210356"/>
                <a:gridCol w="2506148"/>
              </a:tblGrid>
              <a:tr h="228400"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RANKING FREKWENCJI 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895"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 semestr 2016/2017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95"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1 IX 2016 - 13 I 2017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95"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1" u="none" strike="noStrike" kern="1200" dirty="0" smtClean="0">
                          <a:solidFill>
                            <a:schemeClr val="bg1"/>
                          </a:solidFill>
                          <a:latin typeface="Arial CE"/>
                          <a:ea typeface="+mn-ea"/>
                          <a:cs typeface="+mn-cs"/>
                        </a:rPr>
                        <a:t>KLASA</a:t>
                      </a:r>
                    </a:p>
                  </a:txBody>
                  <a:tcPr marL="7056" marR="7056" marT="70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WYCHOWAWCA</a:t>
                      </a:r>
                      <a:endParaRPr lang="pl-PL" sz="1400" b="1" i="1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frekwencja po I semestrze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1.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 </a:t>
                      </a:r>
                      <a:r>
                        <a:rPr lang="pl-PL" sz="20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FSB </a:t>
                      </a:r>
                      <a:r>
                        <a:rPr lang="pl-PL" sz="20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Z</a:t>
                      </a:r>
                      <a:endParaRPr lang="pl-PL" sz="20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Edyta Sergiel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79,25%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2.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II </a:t>
                      </a:r>
                      <a:r>
                        <a:rPr lang="pl-PL" sz="20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FSB </a:t>
                      </a:r>
                      <a:r>
                        <a:rPr lang="pl-PL" sz="20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Z</a:t>
                      </a:r>
                      <a:endParaRPr lang="pl-PL" sz="20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Anna Marciniak 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78,08%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3.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III </a:t>
                      </a:r>
                      <a:r>
                        <a:rPr lang="pl-PL" sz="20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FS </a:t>
                      </a:r>
                      <a:r>
                        <a:rPr lang="pl-PL" sz="20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Z</a:t>
                      </a:r>
                      <a:endParaRPr lang="pl-PL" sz="20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Piotr </a:t>
                      </a:r>
                      <a:r>
                        <a:rPr lang="pl-PL" sz="1800" b="0" i="0" u="none" strike="noStrike" dirty="0" err="1">
                          <a:solidFill>
                            <a:schemeClr val="bg1"/>
                          </a:solidFill>
                          <a:latin typeface="Arial CE"/>
                        </a:rPr>
                        <a:t>Kusal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64,20%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5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4.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 </a:t>
                      </a:r>
                      <a:r>
                        <a:rPr lang="pl-PL" sz="20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A </a:t>
                      </a:r>
                      <a:r>
                        <a:rPr lang="pl-PL" sz="20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T</a:t>
                      </a:r>
                      <a:endParaRPr lang="pl-PL" sz="20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Jadwiga Mościcka-Wróbel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92,44%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5.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IV </a:t>
                      </a:r>
                      <a:r>
                        <a:rPr lang="pl-PL" sz="20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D </a:t>
                      </a:r>
                      <a:r>
                        <a:rPr lang="pl-PL" sz="20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T</a:t>
                      </a:r>
                      <a:endParaRPr lang="pl-PL" sz="20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Renata </a:t>
                      </a:r>
                      <a:r>
                        <a:rPr lang="pl-PL" sz="18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Dróbek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91,64%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6.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IV </a:t>
                      </a:r>
                      <a:r>
                        <a:rPr lang="pl-PL" sz="20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B </a:t>
                      </a:r>
                      <a:r>
                        <a:rPr lang="pl-PL" sz="20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T</a:t>
                      </a:r>
                      <a:endParaRPr lang="pl-PL" sz="20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Ireneusz Przybysz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90,21%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7.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III </a:t>
                      </a:r>
                      <a:r>
                        <a:rPr lang="pl-PL" sz="20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C </a:t>
                      </a:r>
                      <a:r>
                        <a:rPr lang="pl-PL" sz="20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T</a:t>
                      </a:r>
                      <a:endParaRPr lang="pl-PL" sz="20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Agnieszka Jaroń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89,29%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8.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IV </a:t>
                      </a:r>
                      <a:r>
                        <a:rPr lang="pl-PL" sz="20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AC </a:t>
                      </a:r>
                      <a:r>
                        <a:rPr lang="pl-PL" sz="20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T</a:t>
                      </a:r>
                      <a:endParaRPr lang="pl-PL" sz="20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Ewa Kłosowska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88,93%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9.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 </a:t>
                      </a:r>
                      <a:r>
                        <a:rPr lang="pl-PL" sz="20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B </a:t>
                      </a:r>
                      <a:r>
                        <a:rPr lang="pl-PL" sz="20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T</a:t>
                      </a:r>
                      <a:endParaRPr lang="pl-PL" sz="20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Aneta Jończyk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87,16%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10.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III </a:t>
                      </a:r>
                      <a:r>
                        <a:rPr lang="pl-PL" sz="20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D </a:t>
                      </a:r>
                      <a:r>
                        <a:rPr lang="pl-PL" sz="20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T</a:t>
                      </a:r>
                      <a:endParaRPr lang="pl-PL" sz="20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Grzegorz Prządka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86,08%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11.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 </a:t>
                      </a:r>
                      <a:r>
                        <a:rPr lang="pl-PL" sz="20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D </a:t>
                      </a:r>
                      <a:r>
                        <a:rPr lang="pl-PL" sz="20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T</a:t>
                      </a:r>
                      <a:endParaRPr lang="pl-PL" sz="20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Katarzyna Kępka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85,92%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12.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II </a:t>
                      </a:r>
                      <a:r>
                        <a:rPr lang="pl-PL" sz="20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D </a:t>
                      </a:r>
                      <a:r>
                        <a:rPr lang="pl-PL" sz="20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T</a:t>
                      </a:r>
                      <a:endParaRPr lang="pl-PL" sz="20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Beata Kryczka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85,08%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13.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IV </a:t>
                      </a:r>
                      <a:r>
                        <a:rPr lang="pl-PL" sz="20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E </a:t>
                      </a:r>
                      <a:r>
                        <a:rPr lang="pl-PL" sz="20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T</a:t>
                      </a:r>
                      <a:endParaRPr lang="pl-PL" sz="20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Anna Wesołowska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84,89%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14.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III </a:t>
                      </a:r>
                      <a:r>
                        <a:rPr lang="pl-PL" sz="20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AB </a:t>
                      </a:r>
                      <a:r>
                        <a:rPr lang="pl-PL" sz="20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T</a:t>
                      </a:r>
                      <a:endParaRPr lang="pl-PL" sz="20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Paweł Warda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84,87%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15.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II </a:t>
                      </a:r>
                      <a:r>
                        <a:rPr lang="pl-PL" sz="20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AC </a:t>
                      </a:r>
                      <a:r>
                        <a:rPr lang="pl-PL" sz="20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T</a:t>
                      </a:r>
                      <a:endParaRPr lang="pl-PL" sz="20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Barbara Okleja 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83,29%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16.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II </a:t>
                      </a:r>
                      <a:r>
                        <a:rPr lang="pl-PL" sz="20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B </a:t>
                      </a:r>
                      <a:r>
                        <a:rPr lang="pl-PL" sz="20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T</a:t>
                      </a:r>
                      <a:endParaRPr lang="pl-PL" sz="20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Anita Posim - Kryczka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82,17%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872808" cy="838200"/>
          </a:xfrm>
        </p:spPr>
        <p:txBody>
          <a:bodyPr/>
          <a:lstStyle/>
          <a:p>
            <a:r>
              <a:rPr lang="pl-PL" sz="5400" b="1" u="sng" dirty="0" smtClean="0">
                <a:solidFill>
                  <a:schemeClr val="bg1"/>
                </a:solidFill>
              </a:rPr>
              <a:t>I semestr 2016/2017</a:t>
            </a:r>
            <a:endParaRPr lang="pl-PL" sz="5400" b="1" u="sng" dirty="0">
              <a:solidFill>
                <a:schemeClr val="bg1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Wyniki dydaktyczne i wychowawcze w ZSZ Nr 1</a:t>
            </a:r>
            <a:br>
              <a:rPr lang="pl-PL" b="1" dirty="0" smtClean="0">
                <a:solidFill>
                  <a:schemeClr val="bg1"/>
                </a:solidFill>
              </a:rPr>
            </a:br>
            <a:r>
              <a:rPr lang="pl-PL" b="1" dirty="0" smtClean="0">
                <a:solidFill>
                  <a:schemeClr val="bg1"/>
                </a:solidFill>
              </a:rPr>
              <a:t>im. Wł. </a:t>
            </a:r>
            <a:r>
              <a:rPr lang="pl-PL" b="1" dirty="0" err="1" smtClean="0">
                <a:solidFill>
                  <a:schemeClr val="bg1"/>
                </a:solidFill>
              </a:rPr>
              <a:t>Korżyka</a:t>
            </a:r>
            <a:r>
              <a:rPr lang="pl-PL" b="1" dirty="0" smtClean="0">
                <a:solidFill>
                  <a:schemeClr val="bg1"/>
                </a:solidFill>
              </a:rPr>
              <a:t> w Rykach</a:t>
            </a:r>
            <a:r>
              <a:rPr lang="pl-PL" sz="4000" dirty="0" smtClean="0">
                <a:solidFill>
                  <a:schemeClr val="bg1"/>
                </a:solidFill>
              </a:rPr>
              <a:t> </a:t>
            </a:r>
            <a:br>
              <a:rPr lang="pl-PL" sz="4000" dirty="0" smtClean="0">
                <a:solidFill>
                  <a:schemeClr val="bg1"/>
                </a:solidFill>
              </a:rPr>
            </a:br>
            <a:endParaRPr lang="pl-PL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214414" y="285728"/>
          <a:ext cx="6525938" cy="436245"/>
        </p:xfrm>
        <a:graphic>
          <a:graphicData uri="http://schemas.openxmlformats.org/drawingml/2006/table">
            <a:tbl>
              <a:tblPr/>
              <a:tblGrid>
                <a:gridCol w="6525938"/>
              </a:tblGrid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UCZNIOWIE Z FREKWENCJĄ 100 %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899592" y="1124743"/>
          <a:ext cx="7416824" cy="5040560"/>
        </p:xfrm>
        <a:graphic>
          <a:graphicData uri="http://schemas.openxmlformats.org/drawingml/2006/table">
            <a:tbl>
              <a:tblPr/>
              <a:tblGrid>
                <a:gridCol w="796622"/>
                <a:gridCol w="4532503"/>
                <a:gridCol w="2087699"/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Ciepielewski Kamil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 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Furtak Daniel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 </a:t>
                      </a:r>
                      <a:r>
                        <a:rPr lang="pl-PL" sz="2800" b="1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aT</a:t>
                      </a:r>
                      <a:endParaRPr lang="pl-PL" sz="28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Kuśmierczyk Grzegorz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 </a:t>
                      </a:r>
                      <a:r>
                        <a:rPr lang="pl-PL" sz="2800" b="1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aT</a:t>
                      </a:r>
                      <a:endParaRPr lang="pl-PL" sz="28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Olek Wojciech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 </a:t>
                      </a:r>
                      <a:r>
                        <a:rPr lang="pl-PL" sz="2800" b="1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aT</a:t>
                      </a:r>
                      <a:endParaRPr lang="pl-PL" sz="28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Surmacz Szymon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 </a:t>
                      </a:r>
                      <a:r>
                        <a:rPr lang="pl-PL" sz="2800" b="1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aT</a:t>
                      </a:r>
                      <a:endParaRPr lang="pl-PL" sz="28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Walaszek Patrycja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III </a:t>
                      </a:r>
                      <a:r>
                        <a:rPr lang="pl-PL" sz="2800" b="1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fsZ</a:t>
                      </a:r>
                      <a:endParaRPr lang="pl-PL" sz="28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Jaroniec</a:t>
                      </a:r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Daria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III </a:t>
                      </a:r>
                      <a:r>
                        <a:rPr lang="pl-PL" sz="2800" b="1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fsZ</a:t>
                      </a:r>
                      <a:endParaRPr lang="pl-PL" sz="28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Warda Michał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III </a:t>
                      </a:r>
                      <a:r>
                        <a:rPr lang="pl-PL" sz="2800" b="1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cT</a:t>
                      </a:r>
                      <a:endParaRPr lang="pl-PL" sz="28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Błonka Kamil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III </a:t>
                      </a:r>
                      <a:r>
                        <a:rPr lang="pl-PL" sz="2800" b="1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dT</a:t>
                      </a:r>
                      <a:endParaRPr lang="pl-PL" sz="28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Jagiełło Mikołaj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III </a:t>
                      </a:r>
                      <a:r>
                        <a:rPr lang="pl-PL" sz="2800" b="1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dT</a:t>
                      </a:r>
                      <a:endParaRPr lang="pl-PL" sz="28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259632" y="260648"/>
          <a:ext cx="6552728" cy="436245"/>
        </p:xfrm>
        <a:graphic>
          <a:graphicData uri="http://schemas.openxmlformats.org/drawingml/2006/table">
            <a:tbl>
              <a:tblPr/>
              <a:tblGrid>
                <a:gridCol w="6552728"/>
              </a:tblGrid>
              <a:tr h="42862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2800" b="1" i="0" u="none" strike="noStrike" kern="1200" dirty="0">
                          <a:solidFill>
                            <a:schemeClr val="bg1"/>
                          </a:solidFill>
                          <a:latin typeface="Arial CE"/>
                          <a:ea typeface="+mn-ea"/>
                          <a:cs typeface="+mn-cs"/>
                        </a:rPr>
                        <a:t>UCZNIOWIE Z FREKWENCJĄ 100 %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55576" y="1052738"/>
          <a:ext cx="7776865" cy="5256583"/>
        </p:xfrm>
        <a:graphic>
          <a:graphicData uri="http://schemas.openxmlformats.org/drawingml/2006/table">
            <a:tbl>
              <a:tblPr/>
              <a:tblGrid>
                <a:gridCol w="835293"/>
                <a:gridCol w="4752528"/>
                <a:gridCol w="2189044"/>
              </a:tblGrid>
              <a:tr h="6538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Kuźma Marcin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IV dT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Pawelec Kinga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IV dT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Pudło Karol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IV dT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Rus Patryk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IV dT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Wnuk Michał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IV dT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Bakiera</a:t>
                      </a:r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Kamil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IV bT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Kępa Konrad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IV </a:t>
                      </a:r>
                      <a:r>
                        <a:rPr lang="pl-PL" sz="2800" b="1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bT</a:t>
                      </a:r>
                      <a:endParaRPr lang="pl-PL" sz="28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731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Banaś Roman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V </a:t>
                      </a:r>
                      <a:r>
                        <a:rPr lang="pl-PL" sz="2800" b="1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sem</a:t>
                      </a:r>
                      <a:r>
                        <a:rPr lang="pl-PL" sz="28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pl-PL" sz="2800" b="1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LOdD</a:t>
                      </a:r>
                      <a:endParaRPr lang="pl-PL" sz="28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2636"/>
            <a:ext cx="7776864" cy="615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1" name="Rectangle 769"/>
          <p:cNvSpPr>
            <a:spLocks noChangeArrowheads="1"/>
          </p:cNvSpPr>
          <p:nvPr/>
        </p:nvSpPr>
        <p:spPr bwMode="auto">
          <a:xfrm>
            <a:off x="304800" y="381000"/>
            <a:ext cx="837165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pl-PL" sz="2400" b="1" dirty="0" smtClean="0">
                <a:solidFill>
                  <a:schemeClr val="bg1"/>
                </a:solidFill>
                <a:cs typeface="Times New Roman" pitchFamily="18" charset="0"/>
              </a:rPr>
              <a:t>Zestawienia liczbowe po </a:t>
            </a:r>
            <a:r>
              <a:rPr lang="pl-PL" sz="2400" b="1" dirty="0">
                <a:solidFill>
                  <a:schemeClr val="bg1"/>
                </a:solidFill>
                <a:cs typeface="Times New Roman" pitchFamily="18" charset="0"/>
              </a:rPr>
              <a:t>I </a:t>
            </a:r>
            <a:r>
              <a:rPr lang="pl-PL" sz="2400" b="1" dirty="0" smtClean="0">
                <a:solidFill>
                  <a:schemeClr val="bg1"/>
                </a:solidFill>
                <a:cs typeface="Times New Roman" pitchFamily="18" charset="0"/>
              </a:rPr>
              <a:t>semestrze</a:t>
            </a:r>
            <a:br>
              <a:rPr lang="pl-PL" sz="24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pl-PL" sz="2400" b="1" dirty="0">
                <a:solidFill>
                  <a:schemeClr val="bg1"/>
                </a:solidFill>
                <a:cs typeface="Times New Roman" pitchFamily="18" charset="0"/>
              </a:rPr>
              <a:t>roku szkolnego </a:t>
            </a:r>
            <a:r>
              <a:rPr lang="pl-PL" sz="2400" b="1" dirty="0" smtClean="0">
                <a:solidFill>
                  <a:schemeClr val="bg1"/>
                </a:solidFill>
                <a:cs typeface="Times New Roman" pitchFamily="18" charset="0"/>
              </a:rPr>
              <a:t>2016/2017 </a:t>
            </a:r>
          </a:p>
          <a:p>
            <a:pPr algn="ctr">
              <a:tabLst>
                <a:tab pos="228600" algn="l"/>
              </a:tabLst>
            </a:pPr>
            <a:r>
              <a:rPr lang="pl-PL" sz="4000" b="1" dirty="0" smtClean="0">
                <a:solidFill>
                  <a:schemeClr val="bg1"/>
                </a:solidFill>
              </a:rPr>
              <a:t>  </a:t>
            </a:r>
            <a:r>
              <a:rPr lang="pl-PL" sz="4000" b="1" u="sng" dirty="0" smtClean="0">
                <a:solidFill>
                  <a:schemeClr val="bg1"/>
                </a:solidFill>
                <a:cs typeface="Times New Roman" pitchFamily="18" charset="0"/>
              </a:rPr>
              <a:t>398 </a:t>
            </a:r>
            <a:r>
              <a:rPr lang="pl-PL" sz="4000" b="1" u="sng" dirty="0">
                <a:solidFill>
                  <a:schemeClr val="bg1"/>
                </a:solidFill>
                <a:cs typeface="Times New Roman" pitchFamily="18" charset="0"/>
              </a:rPr>
              <a:t>uczniów w </a:t>
            </a:r>
            <a:r>
              <a:rPr lang="pl-PL" sz="4000" b="1" u="sng" dirty="0" smtClean="0">
                <a:solidFill>
                  <a:schemeClr val="bg1"/>
                </a:solidFill>
                <a:cs typeface="Times New Roman" pitchFamily="18" charset="0"/>
              </a:rPr>
              <a:t>16 oddziałach</a:t>
            </a:r>
            <a:r>
              <a:rPr lang="pl-PL" sz="2400" b="1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pl-PL" sz="2400" b="1" dirty="0">
              <a:solidFill>
                <a:schemeClr val="bg1"/>
              </a:solidFill>
            </a:endParaRPr>
          </a:p>
          <a:p>
            <a:pPr algn="ctr">
              <a:tabLst>
                <a:tab pos="228600" algn="l"/>
              </a:tabLst>
            </a:pPr>
            <a:r>
              <a:rPr lang="pl-PL" sz="2400" b="1" dirty="0">
                <a:solidFill>
                  <a:schemeClr val="bg1"/>
                </a:solidFill>
                <a:cs typeface="Times New Roman" pitchFamily="18" charset="0"/>
              </a:rPr>
              <a:t>(rok temu </a:t>
            </a:r>
            <a:r>
              <a:rPr lang="pl-PL" sz="2400" b="1" dirty="0" smtClean="0">
                <a:solidFill>
                  <a:schemeClr val="bg1"/>
                </a:solidFill>
                <a:cs typeface="Times New Roman" pitchFamily="18" charset="0"/>
              </a:rPr>
              <a:t>404 </a:t>
            </a:r>
            <a:r>
              <a:rPr lang="pl-PL" sz="2400" b="1" dirty="0">
                <a:solidFill>
                  <a:schemeClr val="bg1"/>
                </a:solidFill>
                <a:cs typeface="Times New Roman" pitchFamily="18" charset="0"/>
              </a:rPr>
              <a:t>uczniów w </a:t>
            </a:r>
            <a:r>
              <a:rPr lang="pl-PL" sz="2400" b="1" dirty="0" smtClean="0">
                <a:solidFill>
                  <a:schemeClr val="bg1"/>
                </a:solidFill>
                <a:cs typeface="Times New Roman" pitchFamily="18" charset="0"/>
              </a:rPr>
              <a:t>16 </a:t>
            </a:r>
            <a:r>
              <a:rPr lang="pl-PL" sz="2400" b="1" dirty="0">
                <a:solidFill>
                  <a:schemeClr val="bg1"/>
                </a:solidFill>
                <a:cs typeface="Times New Roman" pitchFamily="18" charset="0"/>
              </a:rPr>
              <a:t>oddziałach</a:t>
            </a:r>
            <a:r>
              <a:rPr lang="pl-PL" sz="2400" b="1" dirty="0" smtClean="0">
                <a:solidFill>
                  <a:schemeClr val="bg1"/>
                </a:solidFill>
                <a:cs typeface="Times New Roman" pitchFamily="18" charset="0"/>
              </a:rPr>
              <a:t>)</a:t>
            </a:r>
          </a:p>
          <a:p>
            <a:pPr>
              <a:tabLst>
                <a:tab pos="228600" algn="l"/>
              </a:tabLst>
            </a:pPr>
            <a:endParaRPr lang="pl-PL" sz="2400" b="1" dirty="0">
              <a:solidFill>
                <a:schemeClr val="bg1"/>
              </a:solidFill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pl-PL" sz="2400" b="1" dirty="0">
                <a:solidFill>
                  <a:schemeClr val="bg1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pl-PL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       </a:t>
            </a:r>
            <a:r>
              <a:rPr lang="pl-PL" sz="2400" b="1" dirty="0" smtClean="0">
                <a:solidFill>
                  <a:schemeClr val="bg1"/>
                </a:solidFill>
                <a:cs typeface="Times New Roman" pitchFamily="18" charset="0"/>
              </a:rPr>
              <a:t>3 odziały  	 </a:t>
            </a:r>
            <a:r>
              <a:rPr lang="pl-PL" sz="2400" b="1" dirty="0">
                <a:solidFill>
                  <a:schemeClr val="bg1"/>
                </a:solidFill>
                <a:cs typeface="Times New Roman" pitchFamily="18" charset="0"/>
              </a:rPr>
              <a:t>ZSZ	</a:t>
            </a:r>
            <a:r>
              <a:rPr lang="pl-PL" sz="2400" b="1" dirty="0" smtClean="0">
                <a:solidFill>
                  <a:schemeClr val="bg1"/>
                </a:solidFill>
                <a:cs typeface="Times New Roman" pitchFamily="18" charset="0"/>
              </a:rPr>
              <a:t>		</a:t>
            </a:r>
            <a:endParaRPr lang="pl-PL" sz="2400" b="1" dirty="0">
              <a:solidFill>
                <a:schemeClr val="bg1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pl-PL" sz="2400" b="1" dirty="0">
                <a:solidFill>
                  <a:schemeClr val="bg1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pl-PL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       </a:t>
            </a:r>
            <a:r>
              <a:rPr lang="pl-PL" sz="2400" b="1" dirty="0" smtClean="0">
                <a:solidFill>
                  <a:schemeClr val="bg1"/>
                </a:solidFill>
                <a:cs typeface="Times New Roman" pitchFamily="18" charset="0"/>
              </a:rPr>
              <a:t>5 oddziałów 	TI</a:t>
            </a:r>
            <a:r>
              <a:rPr lang="pl-PL" sz="2400" b="1" dirty="0">
                <a:solidFill>
                  <a:schemeClr val="bg1"/>
                </a:solidFill>
                <a:cs typeface="Times New Roman" pitchFamily="18" charset="0"/>
              </a:rPr>
              <a:t>	</a:t>
            </a:r>
            <a:r>
              <a:rPr lang="pl-PL" sz="2400" b="1" dirty="0">
                <a:solidFill>
                  <a:schemeClr val="bg1"/>
                </a:solidFill>
              </a:rPr>
              <a:t>	</a:t>
            </a:r>
            <a:r>
              <a:rPr lang="pl-PL" sz="2400" b="1" dirty="0" smtClean="0">
                <a:solidFill>
                  <a:schemeClr val="bg1"/>
                </a:solidFill>
              </a:rPr>
              <a:t>	</a:t>
            </a:r>
            <a:endParaRPr lang="pl-PL" sz="2400" b="1" dirty="0">
              <a:solidFill>
                <a:schemeClr val="bg1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pl-PL" sz="2400" b="1" dirty="0" smtClean="0">
                <a:solidFill>
                  <a:schemeClr val="bg1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pl-PL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       </a:t>
            </a:r>
            <a:r>
              <a:rPr lang="pl-PL" sz="2400" b="1" dirty="0" smtClean="0">
                <a:solidFill>
                  <a:schemeClr val="bg1"/>
                </a:solidFill>
                <a:cs typeface="Times New Roman" pitchFamily="18" charset="0"/>
              </a:rPr>
              <a:t>8 oddziałów 	TM</a:t>
            </a:r>
            <a:r>
              <a:rPr lang="pl-PL" sz="2400" b="1" dirty="0">
                <a:solidFill>
                  <a:schemeClr val="bg1"/>
                </a:solidFill>
                <a:cs typeface="Times New Roman" pitchFamily="18" charset="0"/>
              </a:rPr>
              <a:t>	</a:t>
            </a:r>
            <a:r>
              <a:rPr lang="pl-PL" sz="2400" b="1" dirty="0" smtClean="0">
                <a:solidFill>
                  <a:schemeClr val="bg1"/>
                </a:solidFill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bg1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pl-PL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       </a:t>
            </a:r>
            <a:r>
              <a:rPr lang="pl-PL" sz="2400" b="1" dirty="0" smtClean="0">
                <a:solidFill>
                  <a:schemeClr val="bg1"/>
                </a:solidFill>
                <a:cs typeface="Times New Roman" pitchFamily="18" charset="0"/>
              </a:rPr>
              <a:t>2 oddziały LO dla dorosłych</a:t>
            </a:r>
          </a:p>
          <a:p>
            <a:pPr eaLnBrk="0" hangingPunct="0">
              <a:tabLst>
                <a:tab pos="228600" algn="l"/>
              </a:tabLst>
            </a:pPr>
            <a:endParaRPr lang="pl-PL" sz="2400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</a:pPr>
            <a:endParaRPr lang="pl-PL" sz="2400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</a:pPr>
            <a:endParaRPr lang="pl-PL" sz="2400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pl-PL" sz="2400" b="1" dirty="0" smtClean="0">
                <a:solidFill>
                  <a:schemeClr val="bg1"/>
                </a:solidFill>
                <a:cs typeface="Times New Roman" pitchFamily="18" charset="0"/>
              </a:rPr>
              <a:t>Średnia </a:t>
            </a:r>
            <a:r>
              <a:rPr lang="pl-PL" sz="2400" b="1" dirty="0">
                <a:solidFill>
                  <a:schemeClr val="bg1"/>
                </a:solidFill>
                <a:cs typeface="Times New Roman" pitchFamily="18" charset="0"/>
              </a:rPr>
              <a:t>ilość uczniów </a:t>
            </a:r>
            <a:r>
              <a:rPr lang="pl-PL" sz="2400" b="1" dirty="0" smtClean="0">
                <a:solidFill>
                  <a:schemeClr val="bg1"/>
                </a:solidFill>
                <a:cs typeface="Times New Roman" pitchFamily="18" charset="0"/>
              </a:rPr>
              <a:t> w </a:t>
            </a:r>
            <a:r>
              <a:rPr lang="pl-PL" sz="2400" b="1" dirty="0">
                <a:solidFill>
                  <a:schemeClr val="bg1"/>
                </a:solidFill>
                <a:cs typeface="Times New Roman" pitchFamily="18" charset="0"/>
              </a:rPr>
              <a:t>1 oddziale wynosi </a:t>
            </a:r>
            <a:endParaRPr lang="pl-PL" sz="2400" b="1" dirty="0">
              <a:solidFill>
                <a:schemeClr val="bg1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pl-PL" sz="2400" b="1" dirty="0">
                <a:solidFill>
                  <a:schemeClr val="bg1"/>
                </a:solidFill>
                <a:cs typeface="Times New Roman" pitchFamily="18" charset="0"/>
              </a:rPr>
              <a:t>	</a:t>
            </a:r>
            <a:r>
              <a:rPr lang="pl-PL" sz="2400" b="1" dirty="0" smtClean="0">
                <a:solidFill>
                  <a:schemeClr val="bg1"/>
                </a:solidFill>
                <a:cs typeface="Times New Roman" pitchFamily="18" charset="0"/>
              </a:rPr>
              <a:t>398 </a:t>
            </a:r>
            <a:r>
              <a:rPr lang="pl-PL" sz="2400" b="1" dirty="0">
                <a:solidFill>
                  <a:schemeClr val="bg1"/>
                </a:solidFill>
                <a:cs typeface="Times New Roman" pitchFamily="18" charset="0"/>
              </a:rPr>
              <a:t>/ </a:t>
            </a:r>
            <a:r>
              <a:rPr lang="pl-PL" sz="2400" b="1" dirty="0" smtClean="0">
                <a:solidFill>
                  <a:schemeClr val="bg1"/>
                </a:solidFill>
                <a:cs typeface="Times New Roman" pitchFamily="18" charset="0"/>
              </a:rPr>
              <a:t>16 </a:t>
            </a:r>
            <a:r>
              <a:rPr lang="pl-PL" sz="2400" b="1" dirty="0">
                <a:solidFill>
                  <a:schemeClr val="bg1"/>
                </a:solidFill>
                <a:cs typeface="Times New Roman" pitchFamily="18" charset="0"/>
              </a:rPr>
              <a:t>= </a:t>
            </a:r>
            <a:r>
              <a:rPr lang="pl-PL" sz="3600" b="1" u="sng" dirty="0" smtClean="0">
                <a:solidFill>
                  <a:schemeClr val="bg1"/>
                </a:solidFill>
                <a:cs typeface="Times New Roman" pitchFamily="18" charset="0"/>
              </a:rPr>
              <a:t>24,88</a:t>
            </a:r>
            <a:r>
              <a:rPr lang="pl-PL" sz="2400" b="1" dirty="0">
                <a:solidFill>
                  <a:schemeClr val="bg1"/>
                </a:solidFill>
                <a:cs typeface="Times New Roman" pitchFamily="18" charset="0"/>
              </a:rPr>
              <a:t>		( rok temu </a:t>
            </a:r>
            <a:r>
              <a:rPr lang="pl-PL" sz="2400" b="1" dirty="0" smtClean="0">
                <a:solidFill>
                  <a:schemeClr val="bg1"/>
                </a:solidFill>
                <a:cs typeface="Times New Roman" pitchFamily="18" charset="0"/>
              </a:rPr>
              <a:t>25,25 </a:t>
            </a:r>
            <a:r>
              <a:rPr lang="pl-PL" sz="2400" b="1" dirty="0">
                <a:solidFill>
                  <a:schemeClr val="bg1"/>
                </a:solidFill>
                <a:cs typeface="Times New Roman" pitchFamily="18" charset="0"/>
              </a:rPr>
              <a:t>)</a:t>
            </a:r>
            <a:r>
              <a:rPr lang="pl-PL" sz="2400" b="1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8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8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8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1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9" name="Rectangle 943"/>
          <p:cNvSpPr>
            <a:spLocks noChangeArrowheads="1"/>
          </p:cNvSpPr>
          <p:nvPr/>
        </p:nvSpPr>
        <p:spPr bwMode="auto">
          <a:xfrm>
            <a:off x="0" y="360363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cs typeface="Times New Roman" pitchFamily="18" charset="0"/>
              </a:rPr>
              <a:t>Uczniów nieklasyfikowanych 	</a:t>
            </a:r>
            <a:r>
              <a:rPr lang="pl-PL" sz="2800" dirty="0">
                <a:solidFill>
                  <a:schemeClr val="bg1"/>
                </a:solidFill>
              </a:rPr>
              <a:t>	</a:t>
            </a:r>
            <a:r>
              <a:rPr lang="pl-PL" sz="2800" b="1" u="sng" dirty="0" smtClean="0">
                <a:solidFill>
                  <a:schemeClr val="bg1"/>
                </a:solidFill>
                <a:cs typeface="Times New Roman" pitchFamily="18" charset="0"/>
              </a:rPr>
              <a:t>22 </a:t>
            </a:r>
            <a:r>
              <a:rPr lang="pl-PL" sz="2800" b="1" dirty="0" smtClean="0">
                <a:solidFill>
                  <a:schemeClr val="bg1"/>
                </a:solidFill>
                <a:cs typeface="Times New Roman" pitchFamily="18" charset="0"/>
              </a:rPr>
              <a:t>	</a:t>
            </a:r>
            <a:r>
              <a:rPr lang="pl-PL" sz="2800" dirty="0" smtClean="0">
                <a:solidFill>
                  <a:schemeClr val="bg1"/>
                </a:solidFill>
                <a:cs typeface="Times New Roman" pitchFamily="18" charset="0"/>
              </a:rPr>
              <a:t>( 9 </a:t>
            </a:r>
            <a:r>
              <a:rPr lang="pl-PL" sz="2800" dirty="0">
                <a:solidFill>
                  <a:schemeClr val="bg1"/>
                </a:solidFill>
                <a:cs typeface="Times New Roman" pitchFamily="18" charset="0"/>
              </a:rPr>
              <a:t>)</a:t>
            </a:r>
            <a:endParaRPr lang="pl-PL" sz="2800" dirty="0">
              <a:solidFill>
                <a:schemeClr val="bg1"/>
              </a:solidFill>
            </a:endParaRPr>
          </a:p>
          <a:p>
            <a:endParaRPr lang="pl-PL" sz="2800" dirty="0">
              <a:solidFill>
                <a:schemeClr val="bg1"/>
              </a:solidFill>
            </a:endParaRPr>
          </a:p>
          <a:p>
            <a:pPr eaLnBrk="0" hangingPunct="0"/>
            <a:r>
              <a:rPr lang="pl-PL" sz="2800" dirty="0">
                <a:solidFill>
                  <a:schemeClr val="bg1"/>
                </a:solidFill>
                <a:cs typeface="Times New Roman" pitchFamily="18" charset="0"/>
              </a:rPr>
              <a:t>Uczniów zwolnionych 			</a:t>
            </a:r>
            <a:r>
              <a:rPr lang="pl-PL" sz="2800" dirty="0">
                <a:solidFill>
                  <a:schemeClr val="bg1"/>
                </a:solidFill>
              </a:rPr>
              <a:t>	</a:t>
            </a:r>
            <a:r>
              <a:rPr lang="pl-PL" sz="2800" b="1" u="sng" dirty="0" smtClean="0">
                <a:solidFill>
                  <a:schemeClr val="bg1"/>
                </a:solidFill>
                <a:cs typeface="Times New Roman" pitchFamily="18" charset="0"/>
              </a:rPr>
              <a:t>34 </a:t>
            </a:r>
            <a:r>
              <a:rPr lang="pl-PL" sz="2800" b="1" dirty="0" smtClean="0">
                <a:solidFill>
                  <a:schemeClr val="bg1"/>
                </a:solidFill>
                <a:cs typeface="Times New Roman" pitchFamily="18" charset="0"/>
              </a:rPr>
              <a:t>	</a:t>
            </a:r>
            <a:r>
              <a:rPr lang="pl-PL" sz="2800" dirty="0" smtClean="0">
                <a:solidFill>
                  <a:schemeClr val="bg1"/>
                </a:solidFill>
                <a:cs typeface="Times New Roman" pitchFamily="18" charset="0"/>
              </a:rPr>
              <a:t>(</a:t>
            </a:r>
            <a:r>
              <a:rPr lang="pl-PL" sz="2800" dirty="0" smtClean="0">
                <a:solidFill>
                  <a:schemeClr val="bg1"/>
                </a:solidFill>
              </a:rPr>
              <a:t> </a:t>
            </a:r>
            <a:r>
              <a:rPr lang="pl-PL" sz="2800" dirty="0" smtClean="0">
                <a:solidFill>
                  <a:schemeClr val="bg1"/>
                </a:solidFill>
                <a:cs typeface="Times New Roman" pitchFamily="18" charset="0"/>
              </a:rPr>
              <a:t>54</a:t>
            </a:r>
            <a:r>
              <a:rPr lang="pl-PL" sz="2800" dirty="0" smtClean="0">
                <a:solidFill>
                  <a:schemeClr val="bg1"/>
                </a:solidFill>
              </a:rPr>
              <a:t> </a:t>
            </a:r>
            <a:r>
              <a:rPr lang="pl-PL" sz="2800" dirty="0" smtClean="0">
                <a:solidFill>
                  <a:schemeClr val="bg1"/>
                </a:solidFill>
                <a:cs typeface="Times New Roman" pitchFamily="18" charset="0"/>
              </a:rPr>
              <a:t>)</a:t>
            </a:r>
            <a:endParaRPr lang="pl-PL" sz="2800" dirty="0">
              <a:solidFill>
                <a:schemeClr val="bg1"/>
              </a:solidFill>
            </a:endParaRPr>
          </a:p>
          <a:p>
            <a:pPr eaLnBrk="0" hangingPunct="0"/>
            <a:endParaRPr lang="pl-PL" sz="2800" dirty="0">
              <a:solidFill>
                <a:schemeClr val="bg1"/>
              </a:solidFill>
            </a:endParaRPr>
          </a:p>
          <a:p>
            <a:pPr eaLnBrk="0" hangingPunct="0"/>
            <a:r>
              <a:rPr lang="pl-PL" sz="2800" dirty="0">
                <a:solidFill>
                  <a:schemeClr val="bg1"/>
                </a:solidFill>
                <a:cs typeface="Times New Roman" pitchFamily="18" charset="0"/>
              </a:rPr>
              <a:t>Liczba ocen dopuszczających / ucznia	</a:t>
            </a:r>
            <a:r>
              <a:rPr lang="pl-PL" sz="2800" b="1" u="sng" dirty="0" smtClean="0">
                <a:solidFill>
                  <a:schemeClr val="bg1"/>
                </a:solidFill>
                <a:cs typeface="Times New Roman" pitchFamily="18" charset="0"/>
              </a:rPr>
              <a:t>5,74</a:t>
            </a:r>
            <a:r>
              <a:rPr lang="pl-PL" sz="2800" dirty="0">
                <a:solidFill>
                  <a:schemeClr val="bg1"/>
                </a:solidFill>
                <a:cs typeface="Times New Roman" pitchFamily="18" charset="0"/>
              </a:rPr>
              <a:t>	</a:t>
            </a:r>
            <a:r>
              <a:rPr lang="pl-PL" sz="2800" dirty="0" smtClean="0">
                <a:solidFill>
                  <a:schemeClr val="bg1"/>
                </a:solidFill>
                <a:cs typeface="Times New Roman" pitchFamily="18" charset="0"/>
              </a:rPr>
              <a:t>(5,41)</a:t>
            </a:r>
            <a:endParaRPr lang="pl-PL" sz="2800" dirty="0">
              <a:solidFill>
                <a:schemeClr val="bg1"/>
              </a:solidFill>
            </a:endParaRPr>
          </a:p>
          <a:p>
            <a:pPr eaLnBrk="0" hangingPunct="0"/>
            <a:endParaRPr lang="pl-PL" sz="2800" dirty="0">
              <a:solidFill>
                <a:schemeClr val="bg1"/>
              </a:solidFill>
            </a:endParaRPr>
          </a:p>
          <a:p>
            <a:pPr eaLnBrk="0" hangingPunct="0"/>
            <a:r>
              <a:rPr lang="pl-PL" sz="2800" dirty="0">
                <a:solidFill>
                  <a:schemeClr val="bg1"/>
                </a:solidFill>
                <a:cs typeface="Times New Roman" pitchFamily="18" charset="0"/>
              </a:rPr>
              <a:t>Liczba ocen niedostatecznych / ucznia	 </a:t>
            </a:r>
            <a:r>
              <a:rPr lang="pl-PL" sz="2800" b="1" u="sng" dirty="0" smtClean="0">
                <a:solidFill>
                  <a:schemeClr val="bg1"/>
                </a:solidFill>
                <a:cs typeface="Times New Roman" pitchFamily="18" charset="0"/>
              </a:rPr>
              <a:t>0,91</a:t>
            </a:r>
            <a:r>
              <a:rPr lang="pl-PL" sz="2800" dirty="0">
                <a:solidFill>
                  <a:schemeClr val="bg1"/>
                </a:solidFill>
                <a:cs typeface="Times New Roman" pitchFamily="18" charset="0"/>
              </a:rPr>
              <a:t>	 </a:t>
            </a:r>
            <a:r>
              <a:rPr lang="pl-PL" sz="2800" dirty="0" smtClean="0">
                <a:solidFill>
                  <a:schemeClr val="bg1"/>
                </a:solidFill>
              </a:rPr>
              <a:t>(</a:t>
            </a:r>
            <a:r>
              <a:rPr lang="pl-PL" sz="2800" dirty="0" smtClean="0">
                <a:solidFill>
                  <a:schemeClr val="bg1"/>
                </a:solidFill>
                <a:cs typeface="Times New Roman" pitchFamily="18" charset="0"/>
              </a:rPr>
              <a:t>0,87)</a:t>
            </a:r>
            <a:endParaRPr lang="pl-PL" sz="2800" dirty="0" smtClean="0">
              <a:solidFill>
                <a:schemeClr val="bg1"/>
              </a:solidFill>
            </a:endParaRPr>
          </a:p>
          <a:p>
            <a:pPr eaLnBrk="0" hangingPunct="0"/>
            <a:endParaRPr lang="pl-PL" sz="2800" dirty="0" smtClean="0">
              <a:solidFill>
                <a:schemeClr val="bg1"/>
              </a:solidFill>
            </a:endParaRPr>
          </a:p>
          <a:p>
            <a:pPr eaLnBrk="0" hangingPunct="0"/>
            <a:endParaRPr lang="pl-PL" sz="2800" dirty="0" smtClean="0">
              <a:solidFill>
                <a:schemeClr val="bg1"/>
              </a:solidFill>
            </a:endParaRPr>
          </a:p>
          <a:p>
            <a:pPr eaLnBrk="0" hangingPunct="0"/>
            <a:endParaRPr lang="pl-PL" sz="2800" dirty="0">
              <a:solidFill>
                <a:schemeClr val="bg1"/>
              </a:solidFill>
            </a:endParaRPr>
          </a:p>
          <a:p>
            <a:pPr algn="ctr" eaLnBrk="0" hangingPunct="0"/>
            <a:r>
              <a:rPr lang="pl-PL" sz="2800" dirty="0">
                <a:solidFill>
                  <a:schemeClr val="bg1"/>
                </a:solidFill>
                <a:cs typeface="Times New Roman" pitchFamily="18" charset="0"/>
              </a:rPr>
              <a:t>Liczba uczniów bez </a:t>
            </a:r>
            <a:r>
              <a:rPr lang="pl-PL" sz="2800" dirty="0">
                <a:solidFill>
                  <a:schemeClr val="bg1"/>
                </a:solidFill>
              </a:rPr>
              <a:t>ocen </a:t>
            </a:r>
            <a:r>
              <a:rPr lang="pl-PL" sz="2800" dirty="0" smtClean="0">
                <a:solidFill>
                  <a:schemeClr val="bg1"/>
                </a:solidFill>
                <a:cs typeface="Times New Roman" pitchFamily="18" charset="0"/>
              </a:rPr>
              <a:t>niedostatecznych</a:t>
            </a:r>
          </a:p>
          <a:p>
            <a:pPr algn="ctr" eaLnBrk="0" hangingPunct="0"/>
            <a:r>
              <a:rPr lang="pl-PL" sz="2800" dirty="0">
                <a:solidFill>
                  <a:schemeClr val="bg1"/>
                </a:solidFill>
                <a:cs typeface="Times New Roman" pitchFamily="18" charset="0"/>
              </a:rPr>
              <a:t>	</a:t>
            </a:r>
            <a:endParaRPr lang="pl-PL" sz="2800" dirty="0">
              <a:solidFill>
                <a:schemeClr val="bg1"/>
              </a:solidFill>
            </a:endParaRPr>
          </a:p>
          <a:p>
            <a:pPr eaLnBrk="0" hangingPunct="0"/>
            <a:r>
              <a:rPr lang="pl-PL" sz="2800" dirty="0">
                <a:solidFill>
                  <a:schemeClr val="bg1"/>
                </a:solidFill>
                <a:cs typeface="Times New Roman" pitchFamily="18" charset="0"/>
              </a:rPr>
              <a:t>	</a:t>
            </a:r>
            <a:r>
              <a:rPr lang="pl-PL" sz="2800" b="1" dirty="0" smtClean="0">
                <a:solidFill>
                  <a:schemeClr val="bg1"/>
                </a:solidFill>
                <a:cs typeface="Times New Roman" pitchFamily="18" charset="0"/>
              </a:rPr>
              <a:t>259</a:t>
            </a:r>
            <a:r>
              <a:rPr lang="pl-PL" sz="2800" dirty="0" smtClean="0">
                <a:solidFill>
                  <a:schemeClr val="bg1"/>
                </a:solidFill>
                <a:cs typeface="Times New Roman" pitchFamily="18" charset="0"/>
              </a:rPr>
              <a:t> ( 258 </a:t>
            </a:r>
            <a:r>
              <a:rPr lang="pl-PL" sz="2800" dirty="0">
                <a:solidFill>
                  <a:schemeClr val="bg1"/>
                </a:solidFill>
                <a:cs typeface="Times New Roman" pitchFamily="18" charset="0"/>
              </a:rPr>
              <a:t>) </a:t>
            </a:r>
            <a:r>
              <a:rPr lang="pl-PL" sz="2800" dirty="0" smtClean="0">
                <a:solidFill>
                  <a:schemeClr val="bg1"/>
                </a:solidFill>
                <a:cs typeface="Times New Roman" pitchFamily="18" charset="0"/>
              </a:rPr>
              <a:t>    co </a:t>
            </a:r>
            <a:r>
              <a:rPr lang="pl-PL" sz="2800" dirty="0">
                <a:solidFill>
                  <a:schemeClr val="bg1"/>
                </a:solidFill>
                <a:cs typeface="Times New Roman" pitchFamily="18" charset="0"/>
              </a:rPr>
              <a:t>stanowi </a:t>
            </a:r>
            <a:r>
              <a:rPr lang="pl-PL" sz="2800" b="1" u="sng" dirty="0" smtClean="0">
                <a:solidFill>
                  <a:schemeClr val="bg1"/>
                </a:solidFill>
                <a:cs typeface="Times New Roman" pitchFamily="18" charset="0"/>
              </a:rPr>
              <a:t>65,08 </a:t>
            </a:r>
            <a:r>
              <a:rPr lang="pl-PL" sz="2800" b="1" u="sng" dirty="0">
                <a:solidFill>
                  <a:schemeClr val="bg1"/>
                </a:solidFill>
                <a:cs typeface="Times New Roman" pitchFamily="18" charset="0"/>
              </a:rPr>
              <a:t>%</a:t>
            </a:r>
            <a:r>
              <a:rPr lang="pl-PL" sz="28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pl-PL" sz="2800" dirty="0" smtClean="0">
                <a:solidFill>
                  <a:schemeClr val="bg1"/>
                </a:solidFill>
                <a:cs typeface="Times New Roman" pitchFamily="18" charset="0"/>
              </a:rPr>
              <a:t>(63,9 </a:t>
            </a:r>
            <a:r>
              <a:rPr lang="pl-PL" sz="2800" dirty="0">
                <a:solidFill>
                  <a:schemeClr val="bg1"/>
                </a:solidFill>
                <a:cs typeface="Times New Roman" pitchFamily="18" charset="0"/>
              </a:rPr>
              <a:t>%)</a:t>
            </a:r>
            <a:r>
              <a:rPr lang="pl-PL" sz="2800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" name="Rectangle 411"/>
          <p:cNvSpPr>
            <a:spLocks noChangeArrowheads="1"/>
          </p:cNvSpPr>
          <p:nvPr/>
        </p:nvSpPr>
        <p:spPr bwMode="auto">
          <a:xfrm>
            <a:off x="0" y="332656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3200" dirty="0">
                <a:solidFill>
                  <a:schemeClr val="bg1"/>
                </a:solidFill>
                <a:cs typeface="Times New Roman" pitchFamily="18" charset="0"/>
              </a:rPr>
              <a:t>Średnia ocen w szkole			</a:t>
            </a:r>
            <a:r>
              <a:rPr lang="pl-PL" sz="3200" b="1" u="sng" dirty="0" smtClean="0">
                <a:solidFill>
                  <a:schemeClr val="bg1"/>
                </a:solidFill>
                <a:cs typeface="Times New Roman" pitchFamily="18" charset="0"/>
              </a:rPr>
              <a:t>2,95</a:t>
            </a:r>
            <a:r>
              <a:rPr lang="pl-PL" sz="3200" dirty="0">
                <a:solidFill>
                  <a:schemeClr val="bg1"/>
                </a:solidFill>
                <a:cs typeface="Times New Roman" pitchFamily="18" charset="0"/>
              </a:rPr>
              <a:t>	</a:t>
            </a:r>
            <a:r>
              <a:rPr lang="pl-PL" sz="3200" dirty="0" smtClean="0">
                <a:solidFill>
                  <a:schemeClr val="bg1"/>
                </a:solidFill>
                <a:cs typeface="Times New Roman" pitchFamily="18" charset="0"/>
              </a:rPr>
              <a:t>   (3,00)</a:t>
            </a:r>
          </a:p>
          <a:p>
            <a:endParaRPr lang="pl-PL" sz="32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r>
              <a:rPr lang="pl-PL" sz="3200" dirty="0" smtClean="0">
                <a:solidFill>
                  <a:schemeClr val="bg1"/>
                </a:solidFill>
                <a:cs typeface="Times New Roman" pitchFamily="18" charset="0"/>
              </a:rPr>
              <a:t>	</a:t>
            </a:r>
          </a:p>
          <a:p>
            <a:r>
              <a:rPr lang="pl-PL" sz="3200" dirty="0" smtClean="0">
                <a:solidFill>
                  <a:schemeClr val="bg1"/>
                </a:solidFill>
                <a:cs typeface="Times New Roman" pitchFamily="18" charset="0"/>
              </a:rPr>
              <a:t>Średnia ocen w T M				</a:t>
            </a:r>
            <a:r>
              <a:rPr lang="pl-PL" sz="3200" b="1" u="sng" dirty="0" smtClean="0">
                <a:solidFill>
                  <a:schemeClr val="bg1"/>
                </a:solidFill>
                <a:cs typeface="Times New Roman" pitchFamily="18" charset="0"/>
              </a:rPr>
              <a:t>2,89</a:t>
            </a:r>
            <a:r>
              <a:rPr lang="pl-PL" sz="3200" dirty="0" smtClean="0">
                <a:solidFill>
                  <a:schemeClr val="bg1"/>
                </a:solidFill>
                <a:cs typeface="Times New Roman" pitchFamily="18" charset="0"/>
              </a:rPr>
              <a:t>	   (2,96)</a:t>
            </a:r>
          </a:p>
          <a:p>
            <a:r>
              <a:rPr lang="pl-PL" sz="3200" dirty="0" smtClean="0">
                <a:solidFill>
                  <a:schemeClr val="bg1"/>
                </a:solidFill>
                <a:cs typeface="Times New Roman" pitchFamily="18" charset="0"/>
              </a:rPr>
              <a:t>Średnia ocen w T I				</a:t>
            </a:r>
            <a:r>
              <a:rPr lang="pl-PL" sz="3200" b="1" u="sng" dirty="0" smtClean="0">
                <a:solidFill>
                  <a:schemeClr val="bg1"/>
                </a:solidFill>
                <a:cs typeface="Times New Roman" pitchFamily="18" charset="0"/>
              </a:rPr>
              <a:t>3,13</a:t>
            </a:r>
            <a:r>
              <a:rPr lang="pl-PL" sz="3200" dirty="0" smtClean="0">
                <a:solidFill>
                  <a:schemeClr val="bg1"/>
                </a:solidFill>
                <a:cs typeface="Times New Roman" pitchFamily="18" charset="0"/>
              </a:rPr>
              <a:t>	   (3,09)</a:t>
            </a:r>
          </a:p>
          <a:p>
            <a:r>
              <a:rPr lang="pl-PL" sz="3200" dirty="0" smtClean="0">
                <a:solidFill>
                  <a:schemeClr val="bg1"/>
                </a:solidFill>
                <a:cs typeface="Times New Roman" pitchFamily="18" charset="0"/>
              </a:rPr>
              <a:t>Średnia ocen w ZSZ			</a:t>
            </a:r>
            <a:r>
              <a:rPr lang="pl-PL" sz="3200" b="1" u="sng" dirty="0" smtClean="0">
                <a:solidFill>
                  <a:schemeClr val="bg1"/>
                </a:solidFill>
                <a:cs typeface="Times New Roman" pitchFamily="18" charset="0"/>
              </a:rPr>
              <a:t>2,78</a:t>
            </a:r>
            <a:r>
              <a:rPr lang="pl-PL" sz="3200" dirty="0" smtClean="0">
                <a:solidFill>
                  <a:schemeClr val="bg1"/>
                </a:solidFill>
                <a:cs typeface="Times New Roman" pitchFamily="18" charset="0"/>
              </a:rPr>
              <a:t>	   (2,92)</a:t>
            </a:r>
          </a:p>
          <a:p>
            <a:endParaRPr lang="pl-PL" sz="3200" dirty="0">
              <a:solidFill>
                <a:schemeClr val="bg1"/>
              </a:solidFill>
            </a:endParaRPr>
          </a:p>
          <a:p>
            <a:pPr eaLnBrk="0" hangingPunct="0"/>
            <a:r>
              <a:rPr lang="pl-PL" sz="3200" dirty="0">
                <a:solidFill>
                  <a:schemeClr val="bg1"/>
                </a:solidFill>
                <a:cs typeface="Times New Roman" pitchFamily="18" charset="0"/>
              </a:rPr>
              <a:t>Liczba uczniów ze średnią 4,5 i wyżej	</a:t>
            </a:r>
            <a:r>
              <a:rPr lang="pl-PL" sz="3200" b="1" u="sng" dirty="0" smtClean="0">
                <a:solidFill>
                  <a:schemeClr val="bg1"/>
                </a:solidFill>
                <a:cs typeface="Times New Roman" pitchFamily="18" charset="0"/>
              </a:rPr>
              <a:t>3</a:t>
            </a:r>
            <a:r>
              <a:rPr lang="pl-PL" sz="3200" dirty="0">
                <a:solidFill>
                  <a:schemeClr val="bg1"/>
                </a:solidFill>
                <a:cs typeface="Times New Roman" pitchFamily="18" charset="0"/>
              </a:rPr>
              <a:t>	</a:t>
            </a:r>
            <a:r>
              <a:rPr lang="pl-PL" sz="3200" dirty="0" smtClean="0">
                <a:solidFill>
                  <a:schemeClr val="bg1"/>
                </a:solidFill>
                <a:cs typeface="Times New Roman" pitchFamily="18" charset="0"/>
              </a:rPr>
              <a:t>(2)</a:t>
            </a:r>
            <a:endParaRPr lang="pl-PL" sz="3200" dirty="0">
              <a:solidFill>
                <a:schemeClr val="bg1"/>
              </a:solidFill>
            </a:endParaRPr>
          </a:p>
          <a:p>
            <a:pPr eaLnBrk="0" hangingPunct="0"/>
            <a:endParaRPr lang="pl-PL" sz="3200" dirty="0">
              <a:solidFill>
                <a:schemeClr val="bg1"/>
              </a:solidFill>
            </a:endParaRPr>
          </a:p>
          <a:p>
            <a:pPr eaLnBrk="0" hangingPunct="0"/>
            <a:r>
              <a:rPr lang="pl-PL" sz="3200" dirty="0">
                <a:solidFill>
                  <a:schemeClr val="bg1"/>
                </a:solidFill>
                <a:cs typeface="Times New Roman" pitchFamily="18" charset="0"/>
              </a:rPr>
              <a:t>Liczba uczniów ze średnią 4,0 i wyżej	</a:t>
            </a:r>
            <a:r>
              <a:rPr lang="pl-PL" sz="3200" b="1" u="sng" dirty="0" smtClean="0">
                <a:solidFill>
                  <a:schemeClr val="bg1"/>
                </a:solidFill>
                <a:cs typeface="Times New Roman" pitchFamily="18" charset="0"/>
              </a:rPr>
              <a:t>16</a:t>
            </a:r>
            <a:r>
              <a:rPr lang="pl-PL" sz="3200" dirty="0">
                <a:solidFill>
                  <a:schemeClr val="bg1"/>
                </a:solidFill>
                <a:cs typeface="Times New Roman" pitchFamily="18" charset="0"/>
              </a:rPr>
              <a:t>	</a:t>
            </a:r>
            <a:r>
              <a:rPr lang="pl-PL" sz="3200" dirty="0" smtClean="0">
                <a:solidFill>
                  <a:schemeClr val="bg1"/>
                </a:solidFill>
                <a:cs typeface="Times New Roman" pitchFamily="18" charset="0"/>
              </a:rPr>
              <a:t>(21)</a:t>
            </a:r>
          </a:p>
          <a:p>
            <a:pPr eaLnBrk="0" hangingPunct="0"/>
            <a:endParaRPr lang="pl-PL" sz="32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eaLnBrk="0" hangingPunct="0"/>
            <a:r>
              <a:rPr lang="pl-PL" sz="3200" dirty="0" smtClean="0">
                <a:solidFill>
                  <a:schemeClr val="bg1"/>
                </a:solidFill>
                <a:cs typeface="Times New Roman" pitchFamily="18" charset="0"/>
              </a:rPr>
              <a:t>Liczba ocen celujących				</a:t>
            </a:r>
            <a:r>
              <a:rPr lang="pl-PL" sz="3200" b="1" u="sng" dirty="0" smtClean="0">
                <a:solidFill>
                  <a:schemeClr val="bg1"/>
                </a:solidFill>
                <a:cs typeface="Times New Roman" pitchFamily="18" charset="0"/>
              </a:rPr>
              <a:t>75</a:t>
            </a:r>
            <a:r>
              <a:rPr lang="pl-PL" sz="3200" dirty="0" smtClean="0">
                <a:solidFill>
                  <a:schemeClr val="bg1"/>
                </a:solidFill>
                <a:cs typeface="Times New Roman" pitchFamily="18" charset="0"/>
              </a:rPr>
              <a:t>	(37)</a:t>
            </a:r>
            <a:endParaRPr lang="pl-PL" sz="3200" dirty="0">
              <a:solidFill>
                <a:schemeClr val="bg1"/>
              </a:solidFill>
            </a:endParaRPr>
          </a:p>
          <a:p>
            <a:pPr eaLnBrk="0" hangingPunct="0"/>
            <a:endParaRPr lang="pl-PL" sz="3200" dirty="0">
              <a:solidFill>
                <a:schemeClr val="bg1"/>
              </a:solidFill>
            </a:endParaRPr>
          </a:p>
          <a:p>
            <a:pPr eaLnBrk="0" hangingPunct="0"/>
            <a:endParaRPr lang="pl-PL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1" name="Rectangle 437"/>
          <p:cNvSpPr>
            <a:spLocks noChangeArrowheads="1"/>
          </p:cNvSpPr>
          <p:nvPr/>
        </p:nvSpPr>
        <p:spPr bwMode="auto">
          <a:xfrm>
            <a:off x="0" y="228600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pl-PL" sz="3600" dirty="0">
                <a:solidFill>
                  <a:schemeClr val="bg1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pl-PL" sz="3600" dirty="0" smtClean="0">
                <a:solidFill>
                  <a:schemeClr val="bg1"/>
                </a:solidFill>
                <a:cs typeface="Times New Roman" pitchFamily="18" charset="0"/>
              </a:rPr>
              <a:t>uczniowie </a:t>
            </a:r>
            <a:r>
              <a:rPr lang="pl-PL" sz="3600" dirty="0">
                <a:solidFill>
                  <a:schemeClr val="bg1"/>
                </a:solidFill>
                <a:cs typeface="Times New Roman" pitchFamily="18" charset="0"/>
              </a:rPr>
              <a:t>bez ocen </a:t>
            </a:r>
            <a:r>
              <a:rPr lang="pl-PL" sz="3600" dirty="0" err="1">
                <a:solidFill>
                  <a:schemeClr val="bg1"/>
                </a:solidFill>
                <a:cs typeface="Times New Roman" pitchFamily="18" charset="0"/>
              </a:rPr>
              <a:t>ndst</a:t>
            </a:r>
            <a:r>
              <a:rPr lang="pl-PL" sz="3600" dirty="0">
                <a:solidFill>
                  <a:schemeClr val="bg1"/>
                </a:solidFill>
                <a:cs typeface="Times New Roman" pitchFamily="18" charset="0"/>
              </a:rPr>
              <a:t>. </a:t>
            </a:r>
            <a:endParaRPr lang="pl-PL" sz="3600" dirty="0">
              <a:solidFill>
                <a:schemeClr val="bg1"/>
              </a:solidFill>
            </a:endParaRPr>
          </a:p>
          <a:p>
            <a:pPr algn="ctr">
              <a:tabLst>
                <a:tab pos="228600" algn="l"/>
              </a:tabLst>
            </a:pPr>
            <a:r>
              <a:rPr lang="pl-PL" sz="3600" dirty="0">
                <a:solidFill>
                  <a:schemeClr val="bg1"/>
                </a:solidFill>
                <a:cs typeface="Times New Roman" pitchFamily="18" charset="0"/>
              </a:rPr>
              <a:t>		</a:t>
            </a:r>
            <a:r>
              <a:rPr lang="pl-PL" sz="3600" b="1" u="sng" dirty="0" smtClean="0">
                <a:solidFill>
                  <a:schemeClr val="bg1"/>
                </a:solidFill>
                <a:cs typeface="Times New Roman" pitchFamily="18" charset="0"/>
              </a:rPr>
              <a:t>259 </a:t>
            </a:r>
            <a:r>
              <a:rPr lang="pl-PL" sz="3600" b="1" u="sng" dirty="0">
                <a:solidFill>
                  <a:schemeClr val="bg1"/>
                </a:solidFill>
                <a:cs typeface="Times New Roman" pitchFamily="18" charset="0"/>
              </a:rPr>
              <a:t>– </a:t>
            </a:r>
            <a:r>
              <a:rPr lang="pl-PL" sz="3600" b="1" u="sng" dirty="0" smtClean="0">
                <a:solidFill>
                  <a:schemeClr val="bg1"/>
                </a:solidFill>
                <a:cs typeface="Times New Roman" pitchFamily="18" charset="0"/>
              </a:rPr>
              <a:t>65,08 </a:t>
            </a:r>
            <a:r>
              <a:rPr lang="pl-PL" sz="3600" b="1" u="sng" dirty="0">
                <a:solidFill>
                  <a:schemeClr val="bg1"/>
                </a:solidFill>
                <a:cs typeface="Times New Roman" pitchFamily="18" charset="0"/>
              </a:rPr>
              <a:t>%</a:t>
            </a:r>
            <a:r>
              <a:rPr lang="pl-PL" sz="3600" dirty="0">
                <a:solidFill>
                  <a:schemeClr val="bg1"/>
                </a:solidFill>
                <a:cs typeface="Times New Roman" pitchFamily="18" charset="0"/>
              </a:rPr>
              <a:t> 	</a:t>
            </a:r>
            <a:r>
              <a:rPr lang="pl-PL" sz="3600" dirty="0" smtClean="0">
                <a:solidFill>
                  <a:schemeClr val="bg1"/>
                </a:solidFill>
                <a:cs typeface="Times New Roman" pitchFamily="18" charset="0"/>
              </a:rPr>
              <a:t>      (63,9% </a:t>
            </a:r>
            <a:r>
              <a:rPr lang="pl-PL" sz="3600" dirty="0">
                <a:solidFill>
                  <a:schemeClr val="bg1"/>
                </a:solidFill>
                <a:cs typeface="Times New Roman" pitchFamily="18" charset="0"/>
              </a:rPr>
              <a:t>)</a:t>
            </a:r>
            <a:endParaRPr lang="pl-PL" sz="3600" dirty="0">
              <a:solidFill>
                <a:schemeClr val="bg1"/>
              </a:solidFill>
            </a:endParaRPr>
          </a:p>
          <a:p>
            <a:pPr>
              <a:tabLst>
                <a:tab pos="228600" algn="l"/>
              </a:tabLst>
            </a:pPr>
            <a:endParaRPr lang="pl-PL" sz="3600" dirty="0">
              <a:solidFill>
                <a:schemeClr val="bg1"/>
              </a:solidFill>
            </a:endParaRPr>
          </a:p>
          <a:p>
            <a:pPr algn="ctr" eaLnBrk="0" hangingPunct="0">
              <a:tabLst>
                <a:tab pos="228600" algn="l"/>
              </a:tabLst>
            </a:pPr>
            <a:r>
              <a:rPr lang="pl-PL" sz="3600" dirty="0" smtClean="0">
                <a:solidFill>
                  <a:schemeClr val="bg1"/>
                </a:solidFill>
                <a:latin typeface="Symbol" pitchFamily="18" charset="2"/>
                <a:cs typeface="Times New Roman" pitchFamily="18" charset="0"/>
              </a:rPr>
              <a:t>     ·</a:t>
            </a:r>
            <a:r>
              <a:rPr lang="pl-PL" sz="3600" dirty="0">
                <a:solidFill>
                  <a:schemeClr val="bg1"/>
                </a:solidFill>
                <a:cs typeface="Times New Roman" pitchFamily="18" charset="0"/>
              </a:rPr>
              <a:t>uczniowie z 1–2 </a:t>
            </a:r>
            <a:r>
              <a:rPr lang="pl-PL" sz="3600" dirty="0" err="1" smtClean="0">
                <a:solidFill>
                  <a:schemeClr val="bg1"/>
                </a:solidFill>
                <a:cs typeface="Times New Roman" pitchFamily="18" charset="0"/>
              </a:rPr>
              <a:t>ndst</a:t>
            </a:r>
            <a:r>
              <a:rPr lang="pl-PL" sz="3600" dirty="0" smtClean="0">
                <a:solidFill>
                  <a:schemeClr val="bg1"/>
                </a:solidFill>
                <a:cs typeface="Times New Roman" pitchFamily="18" charset="0"/>
              </a:rPr>
              <a:t>. </a:t>
            </a:r>
            <a:r>
              <a:rPr lang="pl-PL" sz="3600" dirty="0">
                <a:solidFill>
                  <a:schemeClr val="bg1"/>
                </a:solidFill>
                <a:cs typeface="Times New Roman" pitchFamily="18" charset="0"/>
              </a:rPr>
              <a:t>		</a:t>
            </a:r>
            <a:endParaRPr lang="pl-PL" sz="3600" dirty="0">
              <a:solidFill>
                <a:schemeClr val="bg1"/>
              </a:solidFill>
            </a:endParaRPr>
          </a:p>
          <a:p>
            <a:pPr algn="ctr" eaLnBrk="0" hangingPunct="0">
              <a:tabLst>
                <a:tab pos="228600" algn="l"/>
              </a:tabLst>
            </a:pPr>
            <a:r>
              <a:rPr lang="pl-PL" sz="3600" dirty="0">
                <a:solidFill>
                  <a:schemeClr val="bg1"/>
                </a:solidFill>
              </a:rPr>
              <a:t>		</a:t>
            </a:r>
            <a:r>
              <a:rPr lang="pl-PL" sz="3600" b="1" u="sng" dirty="0" smtClean="0">
                <a:solidFill>
                  <a:schemeClr val="bg1"/>
                </a:solidFill>
                <a:cs typeface="Times New Roman" pitchFamily="18" charset="0"/>
              </a:rPr>
              <a:t>83 </a:t>
            </a:r>
            <a:r>
              <a:rPr lang="pl-PL" sz="3600" b="1" u="sng" dirty="0">
                <a:solidFill>
                  <a:schemeClr val="bg1"/>
                </a:solidFill>
                <a:cs typeface="Times New Roman" pitchFamily="18" charset="0"/>
              </a:rPr>
              <a:t>– </a:t>
            </a:r>
            <a:r>
              <a:rPr lang="pl-PL" sz="3600" b="1" u="sng" dirty="0" smtClean="0">
                <a:solidFill>
                  <a:schemeClr val="bg1"/>
                </a:solidFill>
                <a:cs typeface="Times New Roman" pitchFamily="18" charset="0"/>
              </a:rPr>
              <a:t>21 </a:t>
            </a:r>
            <a:r>
              <a:rPr lang="pl-PL" sz="3600" b="1" u="sng" dirty="0">
                <a:solidFill>
                  <a:schemeClr val="bg1"/>
                </a:solidFill>
                <a:cs typeface="Times New Roman" pitchFamily="18" charset="0"/>
              </a:rPr>
              <a:t>%</a:t>
            </a:r>
            <a:r>
              <a:rPr lang="pl-PL" sz="3600" dirty="0">
                <a:solidFill>
                  <a:schemeClr val="bg1"/>
                </a:solidFill>
                <a:cs typeface="Times New Roman" pitchFamily="18" charset="0"/>
              </a:rPr>
              <a:t>	</a:t>
            </a:r>
            <a:r>
              <a:rPr lang="pl-PL" sz="3600" dirty="0" smtClean="0">
                <a:solidFill>
                  <a:schemeClr val="bg1"/>
                </a:solidFill>
                <a:cs typeface="Times New Roman" pitchFamily="18" charset="0"/>
              </a:rPr>
              <a:t>		(23 </a:t>
            </a:r>
            <a:r>
              <a:rPr lang="pl-PL" sz="3600" dirty="0">
                <a:solidFill>
                  <a:schemeClr val="bg1"/>
                </a:solidFill>
                <a:cs typeface="Times New Roman" pitchFamily="18" charset="0"/>
              </a:rPr>
              <a:t>%)</a:t>
            </a:r>
            <a:endParaRPr lang="pl-PL" sz="3600" dirty="0">
              <a:solidFill>
                <a:schemeClr val="bg1"/>
              </a:solidFill>
            </a:endParaRPr>
          </a:p>
          <a:p>
            <a:pPr eaLnBrk="0" hangingPunct="0">
              <a:tabLst>
                <a:tab pos="228600" algn="l"/>
              </a:tabLst>
            </a:pPr>
            <a:endParaRPr lang="pl-PL" sz="3600" dirty="0">
              <a:solidFill>
                <a:schemeClr val="bg1"/>
              </a:solidFill>
            </a:endParaRPr>
          </a:p>
          <a:p>
            <a:pPr algn="ctr" eaLnBrk="0" hangingPunct="0">
              <a:tabLst>
                <a:tab pos="228600" algn="l"/>
              </a:tabLst>
            </a:pPr>
            <a:r>
              <a:rPr lang="pl-PL" sz="3600" dirty="0" smtClean="0">
                <a:solidFill>
                  <a:schemeClr val="bg1"/>
                </a:solidFill>
                <a:latin typeface="Symbol" pitchFamily="18" charset="2"/>
                <a:cs typeface="Times New Roman" pitchFamily="18" charset="0"/>
              </a:rPr>
              <a:t>     ·</a:t>
            </a:r>
            <a:r>
              <a:rPr lang="pl-PL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sz="3600" dirty="0" smtClean="0">
                <a:solidFill>
                  <a:schemeClr val="bg1"/>
                </a:solidFill>
                <a:cs typeface="Times New Roman" pitchFamily="18" charset="0"/>
              </a:rPr>
              <a:t>uczniowie z 3 i więcej </a:t>
            </a:r>
            <a:r>
              <a:rPr lang="pl-PL" sz="3600" dirty="0" err="1" smtClean="0">
                <a:solidFill>
                  <a:schemeClr val="bg1"/>
                </a:solidFill>
                <a:cs typeface="Times New Roman" pitchFamily="18" charset="0"/>
              </a:rPr>
              <a:t>ndst</a:t>
            </a:r>
            <a:r>
              <a:rPr lang="pl-PL" sz="3600" dirty="0" smtClean="0">
                <a:solidFill>
                  <a:schemeClr val="bg1"/>
                </a:solidFill>
                <a:cs typeface="Times New Roman" pitchFamily="18" charset="0"/>
              </a:rPr>
              <a:t>. </a:t>
            </a:r>
          </a:p>
          <a:p>
            <a:pPr algn="ctr" eaLnBrk="0" hangingPunct="0">
              <a:tabLst>
                <a:tab pos="228600" algn="l"/>
              </a:tabLst>
            </a:pPr>
            <a:r>
              <a:rPr lang="pl-PL" sz="3600" dirty="0" smtClean="0">
                <a:solidFill>
                  <a:schemeClr val="bg1"/>
                </a:solidFill>
                <a:cs typeface="Times New Roman" pitchFamily="18" charset="0"/>
              </a:rPr>
              <a:t>		</a:t>
            </a:r>
            <a:r>
              <a:rPr lang="pl-PL" sz="3600" b="1" u="sng" dirty="0" smtClean="0">
                <a:solidFill>
                  <a:schemeClr val="bg1"/>
                </a:solidFill>
                <a:cs typeface="Times New Roman" pitchFamily="18" charset="0"/>
              </a:rPr>
              <a:t>56 – 14 %</a:t>
            </a:r>
            <a:r>
              <a:rPr lang="pl-PL" sz="3600" dirty="0" smtClean="0">
                <a:solidFill>
                  <a:schemeClr val="bg1"/>
                </a:solidFill>
                <a:cs typeface="Times New Roman" pitchFamily="18" charset="0"/>
              </a:rPr>
              <a:t> 	 		(13 %)</a:t>
            </a:r>
          </a:p>
          <a:p>
            <a:pPr eaLnBrk="0" hangingPunct="0">
              <a:tabLst>
                <a:tab pos="228600" algn="l"/>
              </a:tabLst>
            </a:pPr>
            <a:endParaRPr lang="pl-PL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" name="Tabela 205"/>
          <p:cNvGraphicFramePr>
            <a:graphicFrameLocks noGrp="1"/>
          </p:cNvGraphicFramePr>
          <p:nvPr/>
        </p:nvGraphicFramePr>
        <p:xfrm>
          <a:off x="683568" y="214290"/>
          <a:ext cx="7103142" cy="274320"/>
        </p:xfrm>
        <a:graphic>
          <a:graphicData uri="http://schemas.openxmlformats.org/drawingml/2006/table">
            <a:tbl>
              <a:tblPr/>
              <a:tblGrid>
                <a:gridCol w="528182"/>
                <a:gridCol w="2203796"/>
                <a:gridCol w="4371164"/>
              </a:tblGrid>
              <a:tr h="200025">
                <a:tc>
                  <a:txBody>
                    <a:bodyPr/>
                    <a:lstStyle/>
                    <a:p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1" u="sng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Najlepsi uczniowie </a:t>
                      </a:r>
                      <a:endParaRPr lang="pl-PL" sz="1800" b="1" u="sng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u="sng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rok szk. </a:t>
                      </a:r>
                      <a:r>
                        <a:rPr lang="pl-PL" sz="1600" b="1" u="sng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2016/2017  </a:t>
                      </a:r>
                      <a:r>
                        <a:rPr lang="pl-PL" sz="1600" b="1" u="sng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 semestr</a:t>
                      </a:r>
                      <a:endParaRPr lang="pl-PL" sz="1600" u="sng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71601" y="980728"/>
          <a:ext cx="7344815" cy="5256582"/>
        </p:xfrm>
        <a:graphic>
          <a:graphicData uri="http://schemas.openxmlformats.org/drawingml/2006/table">
            <a:tbl>
              <a:tblPr/>
              <a:tblGrid>
                <a:gridCol w="771040"/>
                <a:gridCol w="3477431"/>
                <a:gridCol w="1296144"/>
                <a:gridCol w="1800200"/>
              </a:tblGrid>
              <a:tr h="67973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Rus Patryk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IV dT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4,80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Kuźma Marcin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IV dT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4,75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err="1">
                          <a:solidFill>
                            <a:schemeClr val="bg1"/>
                          </a:solidFill>
                          <a:latin typeface="Arial CE"/>
                        </a:rPr>
                        <a:t>Stachnio</a:t>
                      </a:r>
                      <a:r>
                        <a:rPr lang="pl-PL" sz="24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 Paweł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II bT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4,56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Kurant Kacper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 dT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4,45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Furtak Daniel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I </a:t>
                      </a:r>
                      <a:r>
                        <a:rPr lang="pl-PL" sz="2400" b="0" i="0" u="none" strike="noStrike" dirty="0" err="1">
                          <a:solidFill>
                            <a:schemeClr val="bg1"/>
                          </a:solidFill>
                          <a:latin typeface="Arial CE"/>
                        </a:rPr>
                        <a:t>aT</a:t>
                      </a:r>
                      <a:endParaRPr lang="pl-PL" sz="2400" b="0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4,30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Pudło Karol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IV </a:t>
                      </a:r>
                      <a:r>
                        <a:rPr lang="pl-PL" sz="2400" b="0" i="0" u="none" strike="noStrike" dirty="0" err="1">
                          <a:solidFill>
                            <a:schemeClr val="bg1"/>
                          </a:solidFill>
                          <a:latin typeface="Arial CE"/>
                        </a:rPr>
                        <a:t>dT</a:t>
                      </a:r>
                      <a:endParaRPr lang="pl-PL" sz="2400" b="0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4,25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Chlebowska Karolina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II </a:t>
                      </a:r>
                      <a:r>
                        <a:rPr lang="pl-PL" sz="2400" b="0" i="0" u="none" strike="noStrike" dirty="0" err="1">
                          <a:solidFill>
                            <a:schemeClr val="bg1"/>
                          </a:solidFill>
                          <a:latin typeface="Arial CE"/>
                        </a:rPr>
                        <a:t>dT</a:t>
                      </a:r>
                      <a:endParaRPr lang="pl-PL" sz="2400" b="0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4,22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Kryczka Karolina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III dT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4,21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" name="Tabela 129"/>
          <p:cNvGraphicFramePr>
            <a:graphicFrameLocks noGrp="1"/>
          </p:cNvGraphicFramePr>
          <p:nvPr/>
        </p:nvGraphicFramePr>
        <p:xfrm>
          <a:off x="611560" y="88816"/>
          <a:ext cx="7223788" cy="274320"/>
        </p:xfrm>
        <a:graphic>
          <a:graphicData uri="http://schemas.openxmlformats.org/drawingml/2006/table">
            <a:tbl>
              <a:tblPr/>
              <a:tblGrid>
                <a:gridCol w="537154"/>
                <a:gridCol w="2241226"/>
                <a:gridCol w="4445408"/>
              </a:tblGrid>
              <a:tr h="257723">
                <a:tc>
                  <a:txBody>
                    <a:bodyPr/>
                    <a:lstStyle/>
                    <a:p>
                      <a:pPr algn="ctr"/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u="sng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Najlepsi uczniowie </a:t>
                      </a:r>
                      <a:endParaRPr lang="pl-PL" sz="1800" b="1" u="sng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u="sng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rok szk. </a:t>
                      </a:r>
                      <a:r>
                        <a:rPr lang="pl-PL" sz="1600" b="1" u="sng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2016/2017  </a:t>
                      </a:r>
                      <a:r>
                        <a:rPr lang="pl-PL" sz="1600" b="1" u="sng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 semestr</a:t>
                      </a:r>
                      <a:endParaRPr lang="pl-PL" sz="1600" u="sng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99591" y="980728"/>
          <a:ext cx="7416825" cy="5184579"/>
        </p:xfrm>
        <a:graphic>
          <a:graphicData uri="http://schemas.openxmlformats.org/drawingml/2006/table">
            <a:tbl>
              <a:tblPr/>
              <a:tblGrid>
                <a:gridCol w="778600"/>
                <a:gridCol w="3541881"/>
                <a:gridCol w="1224136"/>
                <a:gridCol w="1872208"/>
              </a:tblGrid>
              <a:tr h="6448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 err="1">
                          <a:solidFill>
                            <a:schemeClr val="bg1"/>
                          </a:solidFill>
                          <a:latin typeface="Arial CE"/>
                        </a:rPr>
                        <a:t>Padarz</a:t>
                      </a:r>
                      <a:r>
                        <a:rPr lang="pl-PL" sz="28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 Cezary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II dT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4,17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8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 err="1">
                          <a:solidFill>
                            <a:schemeClr val="bg1"/>
                          </a:solidFill>
                          <a:latin typeface="Arial CE"/>
                        </a:rPr>
                        <a:t>Łagodziński</a:t>
                      </a:r>
                      <a:r>
                        <a:rPr lang="pl-PL" sz="28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 Daniel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IV dT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4,14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8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Kapusta Krzysztof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II bT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4,12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8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Pastuszka Tomasz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II bT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4,11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8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Warda Michał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III </a:t>
                      </a:r>
                      <a:r>
                        <a:rPr lang="pl-PL" sz="2800" b="0" i="0" u="none" strike="noStrike" dirty="0" err="1">
                          <a:solidFill>
                            <a:schemeClr val="bg1"/>
                          </a:solidFill>
                          <a:latin typeface="Arial CE"/>
                        </a:rPr>
                        <a:t>cT</a:t>
                      </a:r>
                      <a:endParaRPr lang="pl-PL" sz="2800" b="0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4,08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8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Olek Wojciech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I </a:t>
                      </a:r>
                      <a:r>
                        <a:rPr lang="pl-PL" sz="2800" b="0" i="0" u="none" strike="noStrike" dirty="0" err="1">
                          <a:solidFill>
                            <a:schemeClr val="bg1"/>
                          </a:solidFill>
                          <a:latin typeface="Arial CE"/>
                        </a:rPr>
                        <a:t>aT</a:t>
                      </a:r>
                      <a:endParaRPr lang="pl-PL" sz="2800" b="0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4,07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8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Brejna Bogusław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 dT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4,07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419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Cieśla Mateusz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 dT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4,03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Tabela 116"/>
          <p:cNvGraphicFramePr>
            <a:graphicFrameLocks noGrp="1"/>
          </p:cNvGraphicFramePr>
          <p:nvPr/>
        </p:nvGraphicFramePr>
        <p:xfrm>
          <a:off x="467544" y="357166"/>
          <a:ext cx="7819232" cy="754380"/>
        </p:xfrm>
        <a:graphic>
          <a:graphicData uri="http://schemas.openxmlformats.org/drawingml/2006/table">
            <a:tbl>
              <a:tblPr/>
              <a:tblGrid>
                <a:gridCol w="377016"/>
                <a:gridCol w="805992"/>
                <a:gridCol w="3850317"/>
                <a:gridCol w="1788745"/>
                <a:gridCol w="997162"/>
              </a:tblGrid>
              <a:tr h="48006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600" u="sng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Ranking klas pod względem średniej ocen</a:t>
                      </a:r>
                      <a:endParaRPr lang="pl-PL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395">
                <a:tc>
                  <a:txBody>
                    <a:bodyPr/>
                    <a:lstStyle/>
                    <a:p>
                      <a:endParaRPr lang="pl-PL" sz="12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rok szk. </a:t>
                      </a:r>
                      <a:r>
                        <a:rPr lang="pl-PL" sz="18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2016/2017</a:t>
                      </a:r>
                      <a:endParaRPr lang="pl-PL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 semestr</a:t>
                      </a:r>
                      <a:endParaRPr lang="pl-PL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83568" y="1484786"/>
          <a:ext cx="7776864" cy="4824534"/>
        </p:xfrm>
        <a:graphic>
          <a:graphicData uri="http://schemas.openxmlformats.org/drawingml/2006/table">
            <a:tbl>
              <a:tblPr/>
              <a:tblGrid>
                <a:gridCol w="1296144"/>
                <a:gridCol w="1080120"/>
                <a:gridCol w="3328098"/>
                <a:gridCol w="2072502"/>
              </a:tblGrid>
              <a:tr h="70602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miejsce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klasa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wychowawca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średnia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70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1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IV </a:t>
                      </a:r>
                      <a:r>
                        <a:rPr lang="pl-PL" sz="2600" b="1" i="0" u="none" strike="noStrike" baseline="30000" dirty="0">
                          <a:solidFill>
                            <a:schemeClr val="bg1"/>
                          </a:solidFill>
                          <a:latin typeface="Arial CE"/>
                        </a:rPr>
                        <a:t>D </a:t>
                      </a:r>
                      <a:r>
                        <a:rPr lang="pl-PL" sz="2600" b="1" i="0" u="none" strike="noStrike" baseline="-25000" dirty="0">
                          <a:solidFill>
                            <a:schemeClr val="bg1"/>
                          </a:solidFill>
                          <a:latin typeface="Arial CE"/>
                        </a:rPr>
                        <a:t>T</a:t>
                      </a:r>
                      <a:endParaRPr lang="pl-PL" sz="2600" b="1" i="0" u="none" strike="noStrike" dirty="0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0" i="0" u="none" strike="noStrike" dirty="0" smtClean="0">
                          <a:solidFill>
                            <a:schemeClr val="bg1"/>
                          </a:solidFill>
                          <a:latin typeface="Arial CE"/>
                        </a:rPr>
                        <a:t>Renata </a:t>
                      </a:r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Dróbek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3,57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70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II </a:t>
                      </a:r>
                      <a:r>
                        <a:rPr lang="pl-PL" sz="26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D </a:t>
                      </a:r>
                      <a:r>
                        <a:rPr lang="pl-PL" sz="26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T</a:t>
                      </a:r>
                      <a:endParaRPr lang="pl-PL" sz="26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Beata Kryczka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3,12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70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 </a:t>
                      </a:r>
                      <a:r>
                        <a:rPr lang="pl-PL" sz="26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D </a:t>
                      </a:r>
                      <a:r>
                        <a:rPr lang="pl-PL" sz="26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T</a:t>
                      </a:r>
                      <a:endParaRPr lang="pl-PL" sz="26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Katarzyna Kępka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3,07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70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IV </a:t>
                      </a:r>
                      <a:r>
                        <a:rPr lang="pl-PL" sz="26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AC </a:t>
                      </a:r>
                      <a:r>
                        <a:rPr lang="pl-PL" sz="26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T</a:t>
                      </a:r>
                      <a:endParaRPr lang="pl-PL" sz="26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Ewa Kłosowska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3,05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70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1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IV </a:t>
                      </a:r>
                      <a:r>
                        <a:rPr lang="pl-PL" sz="2600" b="1" i="0" u="none" strike="noStrike" baseline="30000">
                          <a:solidFill>
                            <a:schemeClr val="bg1"/>
                          </a:solidFill>
                          <a:latin typeface="Arial CE"/>
                        </a:rPr>
                        <a:t>E </a:t>
                      </a:r>
                      <a:r>
                        <a:rPr lang="pl-PL" sz="2600" b="1" i="0" u="none" strike="noStrike" baseline="-25000">
                          <a:solidFill>
                            <a:schemeClr val="bg1"/>
                          </a:solidFill>
                          <a:latin typeface="Arial CE"/>
                        </a:rPr>
                        <a:t>T</a:t>
                      </a:r>
                      <a:endParaRPr lang="pl-PL" sz="2600" b="1" i="0" u="none" strike="noStrike">
                        <a:solidFill>
                          <a:schemeClr val="bg1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600" b="0" i="0" u="none" strike="noStrike">
                          <a:solidFill>
                            <a:schemeClr val="bg1"/>
                          </a:solidFill>
                          <a:latin typeface="Arial CE"/>
                        </a:rPr>
                        <a:t>Anna Wesołowska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600" b="0" i="0" u="none" strike="noStrike" dirty="0">
                          <a:solidFill>
                            <a:schemeClr val="bg1"/>
                          </a:solidFill>
                          <a:latin typeface="Arial CE"/>
                        </a:rPr>
                        <a:t>3,04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2135</TotalTime>
  <Words>733</Words>
  <Application>Microsoft Office PowerPoint</Application>
  <PresentationFormat>Pokaz na ekranie (4:3)</PresentationFormat>
  <Paragraphs>447</Paragraphs>
  <Slides>22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Papier</vt:lpstr>
      <vt:lpstr>Slajd 1</vt:lpstr>
      <vt:lpstr>Wyniki dydaktyczne i wychowawcze w ZSZ Nr 1 im. Wł. Korżyka w Rykach  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</vt:vector>
  </TitlesOfParts>
  <Company>ACME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Klasyfikacja  w ZSZ Nr 1 im. Wł. Korżyka w Rykach</dc:title>
  <dc:creator>C</dc:creator>
  <cp:lastModifiedBy>Renata Dróbek</cp:lastModifiedBy>
  <cp:revision>196</cp:revision>
  <dcterms:created xsi:type="dcterms:W3CDTF">2008-02-02T18:57:45Z</dcterms:created>
  <dcterms:modified xsi:type="dcterms:W3CDTF">2017-02-19T12:21:44Z</dcterms:modified>
</cp:coreProperties>
</file>