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84" r:id="rId14"/>
    <p:sldId id="285" r:id="rId15"/>
    <p:sldId id="286" r:id="rId16"/>
    <p:sldId id="287" r:id="rId17"/>
    <p:sldId id="288" r:id="rId18"/>
    <p:sldId id="289" r:id="rId19"/>
    <p:sldId id="269" r:id="rId20"/>
    <p:sldId id="271" r:id="rId21"/>
    <p:sldId id="272" r:id="rId22"/>
    <p:sldId id="270" r:id="rId23"/>
    <p:sldId id="273" r:id="rId24"/>
    <p:sldId id="292" r:id="rId25"/>
    <p:sldId id="279" r:id="rId26"/>
    <p:sldId id="280" r:id="rId27"/>
    <p:sldId id="281" r:id="rId28"/>
    <p:sldId id="282" r:id="rId29"/>
    <p:sldId id="278" r:id="rId30"/>
    <p:sldId id="291" r:id="rId3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81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ostokąt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ostokąt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ostoką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ostoką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30434F8-EE97-461C-BD2E-FF69D9D5CD8F}" type="datetimeFigureOut">
              <a:rPr lang="pl-PL" smtClean="0"/>
              <a:pPr/>
              <a:t>2014-11-11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A875E17-2434-4CC0-83EB-E51F9235E62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34F8-EE97-461C-BD2E-FF69D9D5CD8F}" type="datetimeFigureOut">
              <a:rPr lang="pl-PL" smtClean="0"/>
              <a:pPr/>
              <a:t>2014-11-11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5E17-2434-4CC0-83EB-E51F9235E62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34F8-EE97-461C-BD2E-FF69D9D5CD8F}" type="datetimeFigureOut">
              <a:rPr lang="pl-PL" smtClean="0"/>
              <a:pPr/>
              <a:t>2014-11-11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5E17-2434-4CC0-83EB-E51F9235E62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34F8-EE97-461C-BD2E-FF69D9D5CD8F}" type="datetimeFigureOut">
              <a:rPr lang="pl-PL" smtClean="0"/>
              <a:pPr/>
              <a:t>2014-11-11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5E17-2434-4CC0-83EB-E51F9235E62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34F8-EE97-461C-BD2E-FF69D9D5CD8F}" type="datetimeFigureOut">
              <a:rPr lang="pl-PL" smtClean="0"/>
              <a:pPr/>
              <a:t>2014-11-11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5E17-2434-4CC0-83EB-E51F9235E62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34F8-EE97-461C-BD2E-FF69D9D5CD8F}" type="datetimeFigureOut">
              <a:rPr lang="pl-PL" smtClean="0"/>
              <a:pPr/>
              <a:t>2014-11-11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5E17-2434-4CC0-83EB-E51F9235E62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0434F8-EE97-461C-BD2E-FF69D9D5CD8F}" type="datetimeFigureOut">
              <a:rPr lang="pl-PL" smtClean="0"/>
              <a:pPr/>
              <a:t>2014-11-11</a:t>
            </a:fld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A875E17-2434-4CC0-83EB-E51F9235E62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30434F8-EE97-461C-BD2E-FF69D9D5CD8F}" type="datetimeFigureOut">
              <a:rPr lang="pl-PL" smtClean="0"/>
              <a:pPr/>
              <a:t>2014-11-11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A875E17-2434-4CC0-83EB-E51F9235E62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34F8-EE97-461C-BD2E-FF69D9D5CD8F}" type="datetimeFigureOut">
              <a:rPr lang="pl-PL" smtClean="0"/>
              <a:pPr/>
              <a:t>2014-11-11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5E17-2434-4CC0-83EB-E51F9235E62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34F8-EE97-461C-BD2E-FF69D9D5CD8F}" type="datetimeFigureOut">
              <a:rPr lang="pl-PL" smtClean="0"/>
              <a:pPr/>
              <a:t>2014-11-11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5E17-2434-4CC0-83EB-E51F9235E62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34F8-EE97-461C-BD2E-FF69D9D5CD8F}" type="datetimeFigureOut">
              <a:rPr lang="pl-PL" smtClean="0"/>
              <a:pPr/>
              <a:t>2014-11-11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5E17-2434-4CC0-83EB-E51F9235E62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ostokąt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30434F8-EE97-461C-BD2E-FF69D9D5CD8F}" type="datetimeFigureOut">
              <a:rPr lang="pl-PL" smtClean="0"/>
              <a:pPr/>
              <a:t>2014-11-11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A875E17-2434-4CC0-83EB-E51F9235E62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836713"/>
            <a:ext cx="8663880" cy="2664295"/>
          </a:xfrm>
        </p:spPr>
        <p:txBody>
          <a:bodyPr>
            <a:normAutofit/>
          </a:bodyPr>
          <a:lstStyle/>
          <a:p>
            <a:pPr algn="ctr"/>
            <a:r>
              <a:rPr lang="pl-PL" sz="12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pl-PL" sz="1200" dirty="0">
                <a:solidFill>
                  <a:srgbClr val="000000"/>
                </a:solidFill>
                <a:latin typeface="Times New Roman"/>
              </a:rPr>
            </a:br>
            <a:r>
              <a:rPr lang="pl-PL" b="1" dirty="0">
                <a:latin typeface="Times New Roman"/>
              </a:rPr>
              <a:t>Matura </a:t>
            </a:r>
            <a:r>
              <a:rPr lang="pl-PL" b="1" dirty="0" smtClean="0">
                <a:latin typeface="Times New Roman"/>
              </a:rPr>
              <a:t>z biologii</a:t>
            </a:r>
            <a:r>
              <a:rPr lang="pl-PL" dirty="0">
                <a:latin typeface="Times New Roman"/>
              </a:rPr>
              <a:t/>
            </a:r>
            <a:br>
              <a:rPr lang="pl-PL" dirty="0">
                <a:latin typeface="Times New Roman"/>
              </a:rPr>
            </a:br>
            <a:r>
              <a:rPr lang="pl-PL" b="1" dirty="0">
                <a:latin typeface="Times New Roman"/>
              </a:rPr>
              <a:t>od roku 2014/2015 </a:t>
            </a:r>
            <a:r>
              <a:rPr lang="pl-PL" dirty="0">
                <a:latin typeface="Times New Roman"/>
              </a:rPr>
              <a:t/>
            </a:r>
            <a:br>
              <a:rPr lang="pl-PL" dirty="0">
                <a:latin typeface="Times New Roman"/>
              </a:rPr>
            </a:br>
            <a:r>
              <a:rPr lang="pl-PL" b="1" dirty="0">
                <a:latin typeface="Times New Roman"/>
              </a:rPr>
              <a:t>Idee zmiany i ich realizacja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648" y="5085184"/>
            <a:ext cx="6722974" cy="553616"/>
          </a:xfrm>
        </p:spPr>
        <p:txBody>
          <a:bodyPr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4951910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14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pl-PL" sz="1400" dirty="0">
                <a:solidFill>
                  <a:srgbClr val="000000"/>
                </a:solidFill>
                <a:latin typeface="Times New Roman"/>
              </a:rPr>
            </a:br>
            <a:r>
              <a:rPr lang="pl-PL" b="1" dirty="0">
                <a:latin typeface="Times New Roman"/>
              </a:rPr>
              <a:t>Co już mamy? - Informatory maturalne </a:t>
            </a:r>
            <a:endParaRPr lang="pl-P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899248"/>
            <a:ext cx="8229600" cy="3024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0569109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12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pl-PL" sz="1200" dirty="0">
                <a:solidFill>
                  <a:srgbClr val="000000"/>
                </a:solidFill>
                <a:latin typeface="Times New Roman"/>
              </a:rPr>
            </a:br>
            <a:r>
              <a:rPr lang="pl-PL" sz="3600" b="1" dirty="0">
                <a:latin typeface="Times New Roman"/>
              </a:rPr>
              <a:t>ISTOTA ZMIANY </a:t>
            </a:r>
            <a:r>
              <a:rPr lang="pl-PL" b="1" dirty="0">
                <a:latin typeface="Times New Roman"/>
              </a:rPr>
              <a:t>rozszerzonej matury z biologii od 2015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1050" dirty="0">
              <a:solidFill>
                <a:srgbClr val="000000"/>
              </a:solidFill>
              <a:latin typeface="Arial"/>
            </a:endParaRPr>
          </a:p>
          <a:p>
            <a:pPr marL="0" marR="10910" indent="0">
              <a:buNone/>
            </a:pPr>
            <a:r>
              <a:rPr lang="pl-PL" sz="2400" b="1" dirty="0">
                <a:solidFill>
                  <a:srgbClr val="FF0000"/>
                </a:solidFill>
                <a:latin typeface="Arial"/>
              </a:rPr>
              <a:t>1. </a:t>
            </a:r>
            <a:r>
              <a:rPr lang="pl-PL" sz="2400" dirty="0">
                <a:solidFill>
                  <a:srgbClr val="FF0000"/>
                </a:solidFill>
                <a:latin typeface="Arial"/>
              </a:rPr>
              <a:t>Egzamin ma sprawdzać i oceniać umiejętności złożone, </a:t>
            </a:r>
            <a:r>
              <a:rPr lang="pl-PL" sz="2400" dirty="0" smtClean="0">
                <a:solidFill>
                  <a:srgbClr val="FF0000"/>
                </a:solidFill>
                <a:latin typeface="Arial"/>
              </a:rPr>
              <a:t>w </a:t>
            </a:r>
            <a:r>
              <a:rPr lang="pl-PL" sz="2400" dirty="0">
                <a:solidFill>
                  <a:srgbClr val="FF0000"/>
                </a:solidFill>
                <a:latin typeface="Arial"/>
              </a:rPr>
              <a:t>tym – związane z prowadzeniem eksperymentów. </a:t>
            </a:r>
          </a:p>
          <a:p>
            <a:pPr marL="0" marR="24310" indent="0">
              <a:buNone/>
            </a:pPr>
            <a:r>
              <a:rPr lang="pl-PL" sz="2400" b="1" dirty="0">
                <a:solidFill>
                  <a:schemeClr val="accent3">
                    <a:lumMod val="75000"/>
                  </a:schemeClr>
                </a:solidFill>
                <a:latin typeface="Times New Roman"/>
              </a:rPr>
              <a:t>2. </a:t>
            </a:r>
            <a:r>
              <a:rPr lang="pl-PL" sz="2400" dirty="0">
                <a:solidFill>
                  <a:schemeClr val="accent3">
                    <a:lumMod val="75000"/>
                  </a:schemeClr>
                </a:solidFill>
                <a:latin typeface="Times New Roman"/>
              </a:rPr>
              <a:t>Egzamin ma w kolejnych latach sprawdzać wiadomości </a:t>
            </a:r>
            <a:r>
              <a:rPr lang="pl-PL" sz="2400" dirty="0" smtClean="0">
                <a:solidFill>
                  <a:schemeClr val="accent3">
                    <a:lumMod val="75000"/>
                  </a:schemeClr>
                </a:solidFill>
                <a:latin typeface="Times New Roman"/>
              </a:rPr>
              <a:t> i </a:t>
            </a:r>
            <a:r>
              <a:rPr lang="pl-PL" sz="2400" dirty="0">
                <a:solidFill>
                  <a:schemeClr val="accent3">
                    <a:lumMod val="75000"/>
                  </a:schemeClr>
                </a:solidFill>
                <a:latin typeface="Times New Roman"/>
              </a:rPr>
              <a:t>umiejętności możliwie rzetelnie i porównywalnie. </a:t>
            </a:r>
          </a:p>
          <a:p>
            <a:pPr marL="0" indent="0">
              <a:buNone/>
            </a:pPr>
            <a:r>
              <a:rPr lang="pl-PL" sz="2400" b="1" dirty="0">
                <a:latin typeface="Times New Roman"/>
              </a:rPr>
              <a:t>3. </a:t>
            </a:r>
            <a:r>
              <a:rPr lang="pl-PL" sz="2400" dirty="0">
                <a:latin typeface="Times New Roman"/>
              </a:rPr>
              <a:t>Egzamin musi być możliwie przyjazny dla zdających i </a:t>
            </a:r>
            <a:r>
              <a:rPr lang="pl-PL" sz="2400" dirty="0" smtClean="0">
                <a:latin typeface="Times New Roman"/>
              </a:rPr>
              <a:t>ułatwiać </a:t>
            </a:r>
            <a:r>
              <a:rPr lang="pl-PL" sz="2400" dirty="0">
                <a:latin typeface="Times New Roman"/>
              </a:rPr>
              <a:t>zobiektywizowane ocenianie egzaminatorom.</a:t>
            </a:r>
            <a:endParaRPr lang="pl-PL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568" y="5517232"/>
            <a:ext cx="1151583" cy="782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032846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105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pl-PL" sz="1050" dirty="0">
                <a:solidFill>
                  <a:srgbClr val="000000"/>
                </a:solidFill>
                <a:latin typeface="Times New Roman"/>
              </a:rPr>
            </a:br>
            <a:r>
              <a:rPr lang="pl-PL" sz="2800" dirty="0">
                <a:latin typeface="Times New Roman"/>
              </a:rPr>
              <a:t>1. Egzamin ma sprawdzać i oceniać umiejętności złożone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l-PL" sz="1050" dirty="0">
              <a:solidFill>
                <a:srgbClr val="000000"/>
              </a:solidFill>
              <a:latin typeface="Times New Roman"/>
            </a:endParaRPr>
          </a:p>
          <a:p>
            <a:pPr marR="22330"/>
            <a:r>
              <a:rPr lang="pl-PL" dirty="0">
                <a:latin typeface="Times New Roman"/>
              </a:rPr>
              <a:t>Zadania arkusza, </a:t>
            </a:r>
            <a:r>
              <a:rPr lang="pl-PL" b="1" u="sng" dirty="0">
                <a:latin typeface="Times New Roman"/>
              </a:rPr>
              <a:t>w kilku </a:t>
            </a:r>
            <a:r>
              <a:rPr lang="pl-PL" dirty="0">
                <a:latin typeface="Times New Roman"/>
              </a:rPr>
              <a:t>poleceniach </a:t>
            </a:r>
            <a:r>
              <a:rPr lang="pl-PL" b="1" u="sng" dirty="0">
                <a:latin typeface="Times New Roman"/>
              </a:rPr>
              <a:t>do jednego </a:t>
            </a:r>
            <a:r>
              <a:rPr lang="pl-PL" dirty="0">
                <a:latin typeface="Times New Roman"/>
              </a:rPr>
              <a:t>materiału źródłowego, będą poruszały </a:t>
            </a:r>
            <a:r>
              <a:rPr lang="pl-PL" b="1" u="sng" dirty="0">
                <a:latin typeface="Times New Roman"/>
              </a:rPr>
              <a:t>rozmaite aspekty </a:t>
            </a:r>
            <a:r>
              <a:rPr lang="pl-PL" dirty="0">
                <a:latin typeface="Times New Roman"/>
              </a:rPr>
              <a:t>danego </a:t>
            </a:r>
            <a:r>
              <a:rPr lang="pl-PL" dirty="0" smtClean="0">
                <a:latin typeface="Times New Roman"/>
              </a:rPr>
              <a:t>zagadnienia</a:t>
            </a:r>
            <a:r>
              <a:rPr lang="pl-PL" dirty="0">
                <a:latin typeface="Times New Roman"/>
              </a:rPr>
              <a:t>, odnosząc się do</a:t>
            </a:r>
            <a:r>
              <a:rPr lang="pl-PL" b="1" u="sng" dirty="0">
                <a:latin typeface="Times New Roman"/>
              </a:rPr>
              <a:t> różnych </a:t>
            </a:r>
            <a:r>
              <a:rPr lang="pl-PL" dirty="0">
                <a:latin typeface="Times New Roman"/>
              </a:rPr>
              <a:t>zakresów treści </a:t>
            </a:r>
            <a:r>
              <a:rPr lang="pl-PL" dirty="0" smtClean="0">
                <a:latin typeface="Times New Roman"/>
              </a:rPr>
              <a:t>szczegółowe</a:t>
            </a:r>
            <a:endParaRPr lang="pl-PL" dirty="0">
              <a:latin typeface="Times New Roman"/>
            </a:endParaRPr>
          </a:p>
          <a:p>
            <a:pPr marR="15710"/>
            <a:r>
              <a:rPr lang="pl-PL" dirty="0">
                <a:latin typeface="Times New Roman"/>
              </a:rPr>
              <a:t>Przynajmniej </a:t>
            </a:r>
            <a:r>
              <a:rPr lang="pl-PL" b="1" u="sng" dirty="0">
                <a:latin typeface="Times New Roman"/>
              </a:rPr>
              <a:t>połowa </a:t>
            </a:r>
            <a:r>
              <a:rPr lang="pl-PL" dirty="0">
                <a:latin typeface="Times New Roman"/>
              </a:rPr>
              <a:t>poleceń będzie sprawdzała w pierwszej kolejności cel ogólny </a:t>
            </a:r>
            <a:r>
              <a:rPr lang="pl-PL" b="1" dirty="0">
                <a:solidFill>
                  <a:srgbClr val="FF0000"/>
                </a:solidFill>
                <a:latin typeface="Times New Roman"/>
              </a:rPr>
              <a:t>„Rozumowanie i argumentacja”, </a:t>
            </a:r>
            <a:r>
              <a:rPr lang="pl-PL" dirty="0">
                <a:latin typeface="Times New Roman"/>
              </a:rPr>
              <a:t>wiele poleceń będzie sprawdzało więcej niż jeden cel ogólny. </a:t>
            </a:r>
          </a:p>
          <a:p>
            <a:pPr marR="14480"/>
            <a:r>
              <a:rPr lang="pl-PL" dirty="0">
                <a:latin typeface="Times New Roman"/>
              </a:rPr>
              <a:t>Rozwiązanie wielu zadań będzie </a:t>
            </a:r>
            <a:r>
              <a:rPr lang="pl-PL" b="1" u="sng" dirty="0">
                <a:latin typeface="Times New Roman"/>
              </a:rPr>
              <a:t>wymagało wnikliwej analizy i przetwarzania informacji </a:t>
            </a:r>
            <a:r>
              <a:rPr lang="pl-PL" dirty="0">
                <a:latin typeface="Times New Roman"/>
              </a:rPr>
              <a:t>zawartych w materiale źródłowym.</a:t>
            </a:r>
            <a:endParaRPr lang="pl-PL" dirty="0"/>
          </a:p>
        </p:txBody>
      </p:sp>
      <p:pic>
        <p:nvPicPr>
          <p:cNvPr id="4" name="irc_mi" descr="14815422-3d-osob--mezczyzn-osob-i-drabiny-do-sukces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32655"/>
            <a:ext cx="1274927" cy="1274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5056942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Zadanie 16 (0-7) z informatora maturalnego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20888"/>
            <a:ext cx="7920880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ANd9GcQ8KfRzwopr9Qsfe63wm0DiccIDQnqhIzC2droDBgpW4_7y2Mgz9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4314" y="476672"/>
            <a:ext cx="1500187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2570676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4005064"/>
            <a:ext cx="7992888" cy="1853734"/>
          </a:xfrm>
        </p:spPr>
        <p:txBody>
          <a:bodyPr>
            <a:normAutofit fontScale="92500"/>
          </a:bodyPr>
          <a:lstStyle/>
          <a:p>
            <a:r>
              <a:rPr lang="pl-PL" sz="1600" dirty="0"/>
              <a:t>Tylko dokładna analiza materiału źródłowego, jego zrozumienie i przetworzenie pozwala na udzielenie poprawnej odpowiedzi. Polecenia dotyczą genetyki klasycznej (1 i 2) oraz fizjologii (3).</a:t>
            </a:r>
          </a:p>
          <a:p>
            <a:r>
              <a:rPr lang="pl-PL" sz="1600" dirty="0"/>
              <a:t>W triplecie kodującym tyrozynę (w określonym miejscu tego genu) doszło do takiej zmiany jednego nukleotydu ( najprawdopodobniej drugiego), że nowa trójka koduje cysteinę * (jest to mutacja genowa/punktowa/substytucja/</a:t>
            </a:r>
            <a:r>
              <a:rPr lang="pl-PL" sz="1600" dirty="0" err="1"/>
              <a:t>tranzycja</a:t>
            </a:r>
            <a:r>
              <a:rPr lang="pl-PL" sz="1600" dirty="0"/>
              <a:t> lub trans wersja).</a:t>
            </a:r>
          </a:p>
          <a:p>
            <a:r>
              <a:rPr lang="pl-PL" sz="1600" dirty="0"/>
              <a:t>Warto zwrócić uwagę na „elastyczność” sposobu zapisu rozwiązania!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517" y="1052736"/>
            <a:ext cx="6912768" cy="2942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ANd9GcQ8KfRzwopr9Qsfe63wm0DiccIDQnqhIzC2droDBgpW4_7y2Mgz9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4902" y="5517232"/>
            <a:ext cx="1497577" cy="1067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4061470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i="1" dirty="0"/>
              <a:t>Prawdopodobieństwo wynosi 100%, ponieważ osoba chora jest homozygotą recesywną, a więc wszystkie jej gamety będą posiadały zmutowany </a:t>
            </a:r>
            <a:r>
              <a:rPr lang="pl-PL" i="1" dirty="0" err="1"/>
              <a:t>allel</a:t>
            </a:r>
            <a:r>
              <a:rPr lang="pl-PL" i="1" dirty="0"/>
              <a:t> i zawsze przekaże go potomstwu</a:t>
            </a:r>
            <a:endParaRPr lang="pl-PL" dirty="0"/>
          </a:p>
          <a:p>
            <a:r>
              <a:rPr lang="pl-PL" dirty="0"/>
              <a:t>Polecenie b) dotyczy genetyki molekularnej, </a:t>
            </a:r>
            <a:endParaRPr lang="pl-PL" dirty="0" smtClean="0"/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zaś </a:t>
            </a:r>
            <a:r>
              <a:rPr lang="pl-PL" dirty="0"/>
              <a:t>c) – genetyki klasycznej.</a:t>
            </a:r>
          </a:p>
          <a:p>
            <a:endParaRPr lang="pl-P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12"/>
            <a:ext cx="8640960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ANd9GcQ8KfRzwopr9Qsfe63wm0DiccIDQnqhIzC2droDBgpW4_7y2Mgz9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293" y="5084763"/>
            <a:ext cx="1500187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138700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pl-PL" dirty="0"/>
          </a:p>
          <a:p>
            <a:r>
              <a:rPr lang="pl-PL" dirty="0"/>
              <a:t>2 x 0,05 x (1 – 0,05) = 0,1 x 0,95 = 0,095</a:t>
            </a:r>
          </a:p>
          <a:p>
            <a:r>
              <a:rPr lang="pl-PL" i="1" dirty="0"/>
              <a:t>Prawdopodobieństwo bycia nosicielem </a:t>
            </a:r>
            <a:r>
              <a:rPr lang="pl-PL" i="1" dirty="0" err="1"/>
              <a:t>allelu</a:t>
            </a:r>
            <a:r>
              <a:rPr lang="pl-PL" i="1" dirty="0"/>
              <a:t> hemochromatozy </a:t>
            </a:r>
            <a:endParaRPr lang="pl-PL" dirty="0"/>
          </a:p>
          <a:p>
            <a:r>
              <a:rPr lang="pl-PL" i="1" dirty="0"/>
              <a:t>w tej populacji wynosi 0,095 / 9,5%</a:t>
            </a:r>
            <a:endParaRPr lang="pl-PL" dirty="0"/>
          </a:p>
          <a:p>
            <a:r>
              <a:rPr lang="pl-PL" i="1" dirty="0"/>
              <a:t>2 pkt – za poprawne zastosowanie wzoru Hardy’ego-Weinberga </a:t>
            </a:r>
            <a:endParaRPr lang="pl-PL" dirty="0"/>
          </a:p>
          <a:p>
            <a:r>
              <a:rPr lang="pl-PL" i="1" dirty="0"/>
              <a:t>i obliczenie wartości prawdopodobieństwa. </a:t>
            </a:r>
            <a:endParaRPr lang="pl-PL" dirty="0"/>
          </a:p>
          <a:p>
            <a:r>
              <a:rPr lang="pl-PL" i="1" dirty="0"/>
              <a:t>1 pkt – za poprawne zastosowanie wzór</a:t>
            </a:r>
            <a:endParaRPr lang="pl-PL" dirty="0"/>
          </a:p>
          <a:p>
            <a:r>
              <a:rPr lang="pl-PL" i="1" dirty="0"/>
              <a:t>u Hardy’ego-Weinberga (obliczenie częstości drugiego </a:t>
            </a:r>
            <a:r>
              <a:rPr lang="pl-PL" i="1" dirty="0" err="1"/>
              <a:t>allelu</a:t>
            </a:r>
            <a:r>
              <a:rPr lang="pl-PL" i="1" dirty="0"/>
              <a:t> i podstawienie danych), ale błędne obliczenie wartości lub brak obliczeń. </a:t>
            </a:r>
            <a:endParaRPr lang="pl-PL" dirty="0"/>
          </a:p>
          <a:p>
            <a:r>
              <a:rPr lang="pl-PL" i="1" dirty="0"/>
              <a:t>0 pkt – za zastosowanie niewłaściwego wzoru lub brak odpowiedzi. </a:t>
            </a:r>
            <a:endParaRPr lang="pl-PL" dirty="0"/>
          </a:p>
          <a:p>
            <a:pPr marL="0" indent="0">
              <a:buNone/>
            </a:pPr>
            <a:endParaRPr lang="pl-PL" i="1" dirty="0" smtClean="0"/>
          </a:p>
          <a:p>
            <a:pPr marL="0" indent="0">
              <a:buNone/>
            </a:pPr>
            <a:r>
              <a:rPr lang="pl-PL" sz="2000" b="1" dirty="0" smtClean="0"/>
              <a:t>To </a:t>
            </a:r>
            <a:r>
              <a:rPr lang="pl-PL" sz="2000" b="1" dirty="0"/>
              <a:t>przykład oceniania holistycznego, polecenie z genetyki populacji</a:t>
            </a:r>
            <a:endParaRPr lang="pl-PL" sz="2000" dirty="0"/>
          </a:p>
          <a:p>
            <a:endParaRPr lang="pl-P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1020281"/>
            <a:ext cx="7776864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ANd9GcQ8KfRzwopr9Qsfe63wm0DiccIDQnqhIzC2droDBgpW4_7y2Mgz9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013176"/>
            <a:ext cx="1500187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7374304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276872"/>
            <a:ext cx="8280920" cy="3581926"/>
          </a:xfrm>
        </p:spPr>
        <p:txBody>
          <a:bodyPr>
            <a:normAutofit fontScale="92500" lnSpcReduction="20000"/>
          </a:bodyPr>
          <a:lstStyle/>
          <a:p>
            <a:r>
              <a:rPr lang="pl-PL" i="1" dirty="0"/>
              <a:t>Miesiączkowanie / menstruacja. Kobiety tracą żelazo wraz z krwią menstruacyjną, dlatego gromadzenie nadmiaru tego pierwiastka w narządach jest u nich znacznie mniejsze niżu mężczyzn</a:t>
            </a:r>
            <a:endParaRPr lang="pl-PL" dirty="0"/>
          </a:p>
          <a:p>
            <a:r>
              <a:rPr lang="pl-PL" i="1" dirty="0"/>
              <a:t> </a:t>
            </a:r>
            <a:r>
              <a:rPr lang="pl-PL" dirty="0"/>
              <a:t>To polecenie z zakresu fizjologii człowieka. Ograniczenie odpowiedzi do słowa  „menstruacja” nie zapewnia punktu, bo konieczne jest uzasadnienie, dlaczego menstruacja zmniejsza obawy choroby u kobiet.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64704"/>
            <a:ext cx="8280920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ANd9GcQ8KfRzwopr9Qsfe63wm0DiccIDQnqhIzC2droDBgpW4_7y2Mgz9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5084763"/>
            <a:ext cx="1500187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655714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i="1" dirty="0"/>
              <a:t>Mięso jest ważnym źródłem żelaza, dlatego jego ograniczenie w pożywieniu spowoduje mniejsze odkładanie się tego pierwiastka w narządach</a:t>
            </a:r>
            <a:endParaRPr lang="pl-PL" sz="2400" dirty="0"/>
          </a:p>
          <a:p>
            <a:r>
              <a:rPr lang="pl-PL" sz="2400" dirty="0"/>
              <a:t>To polecenie z zakresu </a:t>
            </a:r>
            <a:r>
              <a:rPr lang="pl-PL" sz="2400" b="1" dirty="0"/>
              <a:t>fizjologii żywienia.</a:t>
            </a:r>
          </a:p>
          <a:p>
            <a:r>
              <a:rPr lang="pl-PL" sz="2400" dirty="0"/>
              <a:t>W tym zdaniu z sześcioma poleceniami za łącznie 7 pkt. zdający musiał dokładnie zanalizować wiedzę biologiczną, rozwiązać problemy z kilku różnych obszarów biologii (o chorobie wcześniej w ogóle nie musiał wiedzieć !)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61"/>
            <a:ext cx="792088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ANd9GcQ8KfRzwopr9Qsfe63wm0DiccIDQnqhIzC2droDBgpW4_7y2Mgz9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579" y="5084763"/>
            <a:ext cx="1500187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046386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1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pl-PL" sz="1100" dirty="0">
                <a:solidFill>
                  <a:srgbClr val="000000"/>
                </a:solidFill>
                <a:latin typeface="Times New Roman"/>
              </a:rPr>
            </a:br>
            <a:r>
              <a:rPr lang="pl-PL" b="1" dirty="0">
                <a:latin typeface="Times New Roman"/>
              </a:rPr>
              <a:t>Zadanie 15 (0–5) z Informatora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pl-PL" dirty="0"/>
          </a:p>
          <a:p>
            <a:r>
              <a:rPr lang="pl-PL" b="1" dirty="0"/>
              <a:t>Immunolodzy opracowali nową szczepionkę przeciwko malarii i postanowili sprawdzić jej skuteczność na my-szach. Do grupy badawczej zostało wybranych losowo 30 myszy rasy BALB/c. W dniu rozpoczęcia </a:t>
            </a:r>
            <a:r>
              <a:rPr lang="pl-PL" b="1" dirty="0" smtClean="0"/>
              <a:t>doświadczenia </a:t>
            </a:r>
            <a:r>
              <a:rPr lang="pl-PL" b="1" dirty="0"/>
              <a:t>myszom z grupy badawczej podano dawkę </a:t>
            </a:r>
            <a:r>
              <a:rPr lang="pl-PL" b="1" dirty="0" smtClean="0"/>
              <a:t>szczepionki </a:t>
            </a:r>
            <a:r>
              <a:rPr lang="pl-PL" b="1" dirty="0"/>
              <a:t>w postaci zastrzyku domięśniowego. Po trzech tygodniach myszy ponownie zaszczepiono (podając tak zwaną dawkę przypominającą), a po upływie kolejnego miesiąca zarażono je zarodźcem malarii. Następnie </a:t>
            </a:r>
            <a:r>
              <a:rPr lang="pl-PL" b="1" dirty="0" err="1"/>
              <a:t>ob</a:t>
            </a:r>
            <a:r>
              <a:rPr lang="pl-PL" b="1" dirty="0"/>
              <a:t>-serwowano stan zdrowia myszy. </a:t>
            </a:r>
            <a:endParaRPr lang="pl-PL" dirty="0"/>
          </a:p>
          <a:p>
            <a:r>
              <a:rPr lang="pl-PL" dirty="0"/>
              <a:t>Do rozwiązania tego zadania zdający potrzebuje wyłącznie ogólnej wiedzy z zakresu metodyki prowadzenia doświadczeń biologicznych oraz o efekcie placebo – immunologii nie musi dokładnie znać.</a:t>
            </a:r>
          </a:p>
        </p:txBody>
      </p:sp>
      <p:pic>
        <p:nvPicPr>
          <p:cNvPr id="4" name="Picture 2" descr="ANd9GcQ8KfRzwopr9Qsfe63wm0DiccIDQnqhIzC2droDBgpW4_7y2Mgz9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5556" y="332656"/>
            <a:ext cx="1500187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1709773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09442" y="332657"/>
            <a:ext cx="7125113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14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pl-PL" sz="1400" dirty="0">
                <a:solidFill>
                  <a:srgbClr val="000000"/>
                </a:solidFill>
                <a:latin typeface="Times New Roman"/>
              </a:rPr>
            </a:br>
            <a:r>
              <a:rPr lang="pl-PL" sz="2400" b="1" dirty="0">
                <a:latin typeface="Times New Roman"/>
              </a:rPr>
              <a:t>Matura z przedmiotów dodatkowych od roku 2014/15 </a:t>
            </a:r>
            <a:r>
              <a:rPr lang="pl-PL" sz="2400" dirty="0">
                <a:latin typeface="Times New Roman"/>
              </a:rPr>
              <a:t/>
            </a:r>
            <a:br>
              <a:rPr lang="pl-PL" sz="2400" dirty="0">
                <a:latin typeface="Times New Roman"/>
              </a:rPr>
            </a:br>
            <a:r>
              <a:rPr lang="pl-PL" sz="2400" b="1" dirty="0">
                <a:latin typeface="Times New Roman"/>
              </a:rPr>
              <a:t>(dla absolwentów techników od roku 2015/16)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sz="1000" dirty="0">
              <a:latin typeface="Times New Roman"/>
            </a:endParaRPr>
          </a:p>
          <a:p>
            <a:r>
              <a:rPr lang="pl-PL" sz="2400" dirty="0">
                <a:latin typeface="Times New Roman"/>
              </a:rPr>
              <a:t>Przedmioty dodatkowe mogą być zdawane wyłącznie na poziomie rozszerzonym. </a:t>
            </a:r>
          </a:p>
          <a:p>
            <a:r>
              <a:rPr lang="pl-PL" sz="2400" dirty="0" smtClean="0">
                <a:latin typeface="Times New Roman"/>
              </a:rPr>
              <a:t>Wszyscy </a:t>
            </a:r>
            <a:r>
              <a:rPr lang="pl-PL" sz="2400" dirty="0">
                <a:latin typeface="Times New Roman"/>
              </a:rPr>
              <a:t>absolwenci przystępują obowiązkowo do egzaminu pisemnego z </a:t>
            </a:r>
            <a:r>
              <a:rPr lang="pl-PL" sz="2400" b="1" dirty="0">
                <a:latin typeface="Times New Roman"/>
              </a:rPr>
              <a:t>jednego przedmiotu dodatkowego</a:t>
            </a:r>
            <a:r>
              <a:rPr lang="pl-PL" sz="2400" dirty="0">
                <a:latin typeface="Times New Roman"/>
              </a:rPr>
              <a:t>. </a:t>
            </a:r>
          </a:p>
          <a:p>
            <a:r>
              <a:rPr lang="pl-PL" sz="2400" dirty="0" smtClean="0">
                <a:latin typeface="Times New Roman"/>
              </a:rPr>
              <a:t>Do </a:t>
            </a:r>
            <a:r>
              <a:rPr lang="pl-PL" sz="2400" dirty="0">
                <a:latin typeface="Times New Roman"/>
              </a:rPr>
              <a:t>egzaminu z każdego przedmiotu dodatkowego może przystąpić absolwent, niezależnie od typu szkoły, do której uczęszczał, oraz od przedmiotów, których uczył się w zakresie rozszerzonym. </a:t>
            </a:r>
          </a:p>
          <a:p>
            <a:endParaRPr lang="pl-PL" dirty="0"/>
          </a:p>
        </p:txBody>
      </p:sp>
      <p:pic>
        <p:nvPicPr>
          <p:cNvPr id="4" name="Picture 2" descr="ANd9GcRVRn_UHjPdr550xf_ruDVPEqPyACqGi_IH2d0JkuhYIZ2-qP_lc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5445224"/>
            <a:ext cx="2466975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249674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9512" y="1052736"/>
            <a:ext cx="8784976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1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  A</a:t>
            </a:r>
          </a:p>
          <a:p>
            <a:pPr marR="7130"/>
            <a:r>
              <a:rPr lang="pl-PL" sz="2000" b="1" i="0" u="none" strike="noStrike" baseline="0" dirty="0" smtClean="0">
                <a:latin typeface="Times New Roman"/>
              </a:rPr>
              <a:t>a) Wybierz spośród podanych propozycji dwa prawidłowe sformułowania problemu badawczego i dwie prawidłowo sformułowane hipotezy. Wpisz odpowiednie numery w wyznaczone miejsca</a:t>
            </a:r>
            <a:r>
              <a:rPr lang="pl-PL" sz="2000" b="0" i="0" u="none" strike="noStrike" baseline="0" dirty="0" smtClean="0">
                <a:latin typeface="Times New Roman"/>
              </a:rPr>
              <a:t>. </a:t>
            </a:r>
          </a:p>
          <a:p>
            <a:endParaRPr lang="pl-PL" sz="2000" b="0" i="0" u="none" strike="noStrike" baseline="0" dirty="0" smtClean="0">
              <a:latin typeface="Times New Roman"/>
            </a:endParaRPr>
          </a:p>
          <a:p>
            <a:pPr marR="4280"/>
            <a:r>
              <a:rPr lang="pl-PL" b="1" i="0" u="none" strike="noStrike" baseline="0" dirty="0" smtClean="0">
                <a:latin typeface="Arial"/>
              </a:rPr>
              <a:t>1. Nowa szczepionka skutecznie chroni myszy przed rozwojem  malarii. </a:t>
            </a:r>
            <a:endParaRPr lang="pl-PL" b="0" i="0" u="none" strike="noStrike" baseline="0" dirty="0" smtClean="0">
              <a:latin typeface="Arial"/>
            </a:endParaRPr>
          </a:p>
          <a:p>
            <a:pPr marR="22330"/>
            <a:r>
              <a:rPr lang="pl-PL" b="1" i="0" u="none" strike="noStrike" baseline="0" dirty="0" smtClean="0">
                <a:latin typeface="Arial"/>
              </a:rPr>
              <a:t>2. Badania nad nową szczepionką przeciwko malarii u myszy. </a:t>
            </a:r>
            <a:endParaRPr lang="pl-PL" b="0" i="0" u="none" strike="noStrike" baseline="0" dirty="0" smtClean="0">
              <a:latin typeface="Arial"/>
            </a:endParaRPr>
          </a:p>
          <a:p>
            <a:pPr marR="7610"/>
            <a:r>
              <a:rPr lang="pl-PL" b="1" i="0" u="none" strike="noStrike" baseline="0" dirty="0" smtClean="0">
                <a:latin typeface="Arial"/>
              </a:rPr>
              <a:t>3. Wpływ nowej szczepionki na wykształcenie odporności przeciwko malarii u myszy. </a:t>
            </a:r>
            <a:endParaRPr lang="pl-PL" b="0" i="0" u="none" strike="noStrike" baseline="0" dirty="0" smtClean="0">
              <a:latin typeface="Arial"/>
            </a:endParaRPr>
          </a:p>
          <a:p>
            <a:pPr marR="8930"/>
            <a:r>
              <a:rPr lang="pl-PL" b="1" i="0" u="none" strike="noStrike" baseline="0" dirty="0" smtClean="0">
                <a:latin typeface="Arial"/>
              </a:rPr>
              <a:t>4. Czy nowa szczepionka przeciwko malarii u myszy jest skuteczna? </a:t>
            </a:r>
            <a:endParaRPr lang="pl-PL" b="0" i="0" u="none" strike="noStrike" baseline="0" dirty="0" smtClean="0">
              <a:latin typeface="Arial"/>
            </a:endParaRPr>
          </a:p>
          <a:p>
            <a:pPr marR="17850"/>
            <a:r>
              <a:rPr lang="pl-PL" b="1" i="0" u="none" strike="noStrike" baseline="0" dirty="0" smtClean="0">
                <a:latin typeface="Arial"/>
              </a:rPr>
              <a:t>5. Nowa szczepionka nie chroni myszy przed rozwojem malarii. </a:t>
            </a:r>
            <a:endParaRPr lang="pl-PL" b="0" i="0" u="none" strike="noStrike" baseline="0" dirty="0" smtClean="0">
              <a:latin typeface="Arial"/>
            </a:endParaRPr>
          </a:p>
          <a:p>
            <a:endParaRPr lang="pl-PL" b="0" i="0" u="none" strike="noStrike" baseline="0" dirty="0" smtClean="0">
              <a:latin typeface="Arial"/>
            </a:endParaRPr>
          </a:p>
          <a:p>
            <a:pPr marR="50280"/>
            <a:r>
              <a:rPr lang="pl-PL" b="1" i="0" u="none" strike="noStrike" baseline="0" dirty="0" smtClean="0">
                <a:latin typeface="Times New Roman"/>
              </a:rPr>
              <a:t>Prawidłowe sformułowania problemu badawczego: 3 i 4</a:t>
            </a:r>
            <a:endParaRPr lang="pl-PL" b="0" i="0" u="none" strike="noStrike" baseline="0" dirty="0" smtClean="0">
              <a:latin typeface="Times New Roman"/>
            </a:endParaRPr>
          </a:p>
          <a:p>
            <a:pPr marR="74200"/>
            <a:r>
              <a:rPr lang="pl-PL" b="1" i="0" u="none" strike="noStrike" baseline="0" dirty="0" smtClean="0">
                <a:latin typeface="Times New Roman"/>
              </a:rPr>
              <a:t>Prawidłowo sformułowane hipotezy : 1i 5</a:t>
            </a:r>
            <a:endParaRPr lang="pl-PL" b="0" i="0" u="none" strike="noStrike" baseline="0" dirty="0" smtClean="0">
              <a:latin typeface="Times New Roman"/>
            </a:endParaRPr>
          </a:p>
        </p:txBody>
      </p:sp>
      <p:pic>
        <p:nvPicPr>
          <p:cNvPr id="3" name="Picture 2" descr="ANd9GcQ8KfRzwopr9Qsfe63wm0DiccIDQnqhIzC2droDBgpW4_7y2Mgz9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797152"/>
            <a:ext cx="1500187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672424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marR="17680" lvl="0" indent="-342900">
              <a:spcBef>
                <a:spcPct val="20000"/>
              </a:spcBef>
              <a:spcAft>
                <a:spcPts val="600"/>
              </a:spcAft>
            </a:pPr>
            <a:r>
              <a:rPr lang="pl-PL" sz="1400" b="1" dirty="0">
                <a:solidFill>
                  <a:prstClr val="white"/>
                </a:solidFill>
                <a:latin typeface="Times New Roman"/>
                <a:ea typeface="+mn-ea"/>
                <a:cs typeface="+mn-cs"/>
              </a:rPr>
              <a:t>b) Zaznacz dokończenie zdania prawidłowo </a:t>
            </a:r>
            <a:r>
              <a:rPr lang="pl-PL" sz="1400" b="1" dirty="0" err="1">
                <a:solidFill>
                  <a:prstClr val="white"/>
                </a:solidFill>
                <a:latin typeface="Times New Roman"/>
                <a:ea typeface="+mn-ea"/>
                <a:cs typeface="+mn-cs"/>
              </a:rPr>
              <a:t>okre</a:t>
            </a:r>
            <a:r>
              <a:rPr lang="pl-PL" sz="1400" b="1" dirty="0">
                <a:solidFill>
                  <a:prstClr val="white"/>
                </a:solidFill>
                <a:latin typeface="Times New Roman"/>
                <a:ea typeface="+mn-ea"/>
                <a:cs typeface="+mn-cs"/>
              </a:rPr>
              <a:t>- </a:t>
            </a:r>
            <a:r>
              <a:rPr lang="pl-PL" sz="1400" b="1" dirty="0" err="1">
                <a:solidFill>
                  <a:prstClr val="white"/>
                </a:solidFill>
                <a:latin typeface="Times New Roman"/>
                <a:ea typeface="+mn-ea"/>
                <a:cs typeface="+mn-cs"/>
              </a:rPr>
              <a:t>ślające</a:t>
            </a:r>
            <a:r>
              <a:rPr lang="pl-PL" sz="1400" b="1" dirty="0">
                <a:solidFill>
                  <a:prstClr val="white"/>
                </a:solidFill>
                <a:latin typeface="Times New Roman"/>
                <a:ea typeface="+mn-ea"/>
                <a:cs typeface="+mn-cs"/>
              </a:rPr>
              <a:t> próbę kontrolną tego doświadczenia. </a:t>
            </a:r>
            <a:r>
              <a:rPr lang="pl-PL" sz="1400" dirty="0">
                <a:solidFill>
                  <a:prstClr val="white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pl-PL" sz="1400" dirty="0">
                <a:solidFill>
                  <a:prstClr val="white"/>
                </a:solidFill>
                <a:latin typeface="Times New Roman"/>
                <a:ea typeface="+mn-ea"/>
                <a:cs typeface="+mn-cs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908720"/>
            <a:ext cx="8363272" cy="5665816"/>
          </a:xfrm>
        </p:spPr>
        <p:txBody>
          <a:bodyPr>
            <a:normAutofit/>
          </a:bodyPr>
          <a:lstStyle/>
          <a:p>
            <a:endParaRPr lang="pl-PL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pl-PL" sz="2100" b="1" dirty="0" smtClean="0">
                <a:latin typeface="Times New Roman"/>
              </a:rPr>
              <a:t>Grupa </a:t>
            </a:r>
            <a:r>
              <a:rPr lang="pl-PL" sz="2100" b="1" dirty="0">
                <a:latin typeface="Times New Roman"/>
              </a:rPr>
              <a:t>kontrolna powinna liczyć </a:t>
            </a:r>
            <a:endParaRPr lang="pl-PL" sz="2100" dirty="0">
              <a:latin typeface="Times New Roman"/>
            </a:endParaRPr>
          </a:p>
          <a:p>
            <a:endParaRPr lang="pl-PL" sz="2100" dirty="0">
              <a:latin typeface="Times New Roman"/>
            </a:endParaRPr>
          </a:p>
          <a:p>
            <a:pPr marL="0" indent="0">
              <a:buNone/>
            </a:pPr>
            <a:r>
              <a:rPr lang="pl-PL" sz="2100" b="1" dirty="0">
                <a:latin typeface="Times New Roman"/>
              </a:rPr>
              <a:t>A. 5 myszy rasy BALB/c. </a:t>
            </a:r>
            <a:endParaRPr lang="pl-PL" sz="2100" dirty="0">
              <a:latin typeface="Times New Roman"/>
            </a:endParaRPr>
          </a:p>
          <a:p>
            <a:pPr marL="0" indent="0">
              <a:buNone/>
            </a:pPr>
            <a:r>
              <a:rPr lang="pl-PL" sz="2100" b="1" dirty="0">
                <a:latin typeface="Times New Roman"/>
              </a:rPr>
              <a:t>B. 30 myszy rasy BALB/c. </a:t>
            </a:r>
            <a:endParaRPr lang="pl-PL" sz="2100" dirty="0">
              <a:latin typeface="Times New Roman"/>
            </a:endParaRPr>
          </a:p>
          <a:p>
            <a:pPr marL="0" indent="0">
              <a:buNone/>
            </a:pPr>
            <a:r>
              <a:rPr lang="pl-PL" sz="2100" b="1" dirty="0">
                <a:latin typeface="Times New Roman"/>
              </a:rPr>
              <a:t>C. 5 myszy rasy C3H/N. </a:t>
            </a:r>
            <a:endParaRPr lang="pl-PL" sz="2100" dirty="0">
              <a:latin typeface="Times New Roman"/>
            </a:endParaRPr>
          </a:p>
          <a:p>
            <a:pPr marL="0" indent="0">
              <a:buNone/>
            </a:pPr>
            <a:r>
              <a:rPr lang="pl-PL" sz="2100" b="1" dirty="0">
                <a:latin typeface="Times New Roman"/>
              </a:rPr>
              <a:t>D. 30 myszy rasy C3H/N. </a:t>
            </a:r>
            <a:endParaRPr lang="pl-PL" sz="2100" dirty="0">
              <a:latin typeface="Times New Roman"/>
            </a:endParaRPr>
          </a:p>
          <a:p>
            <a:pPr marL="0" indent="0">
              <a:buNone/>
            </a:pPr>
            <a:r>
              <a:rPr lang="pl-PL" sz="2100" b="1" dirty="0" smtClean="0">
                <a:latin typeface="Times New Roman"/>
              </a:rPr>
              <a:t> </a:t>
            </a:r>
            <a:r>
              <a:rPr lang="pl-PL" sz="2100" b="1" dirty="0" err="1" smtClean="0">
                <a:latin typeface="Times New Roman"/>
              </a:rPr>
              <a:t>odp</a:t>
            </a:r>
            <a:r>
              <a:rPr lang="pl-PL" sz="2100" b="1" dirty="0" smtClean="0">
                <a:latin typeface="Times New Roman"/>
              </a:rPr>
              <a:t> :B</a:t>
            </a:r>
            <a:r>
              <a:rPr lang="pl-PL" sz="2100" b="1" dirty="0">
                <a:latin typeface="Times New Roman"/>
              </a:rPr>
              <a:t>. </a:t>
            </a:r>
            <a:endParaRPr lang="pl-PL" sz="2100" dirty="0" smtClean="0">
              <a:latin typeface="Times New Roman"/>
            </a:endParaRPr>
          </a:p>
          <a:p>
            <a:pPr marL="0" indent="0">
              <a:buNone/>
            </a:pPr>
            <a:r>
              <a:rPr lang="pl-PL" sz="2100" dirty="0" smtClean="0">
                <a:latin typeface="Times New Roman"/>
              </a:rPr>
              <a:t>Tu </a:t>
            </a:r>
            <a:r>
              <a:rPr lang="pl-PL" sz="2100" dirty="0">
                <a:latin typeface="Times New Roman"/>
              </a:rPr>
              <a:t>założono, że odpowiedź jest dość oczywista – próba badana i </a:t>
            </a:r>
            <a:r>
              <a:rPr lang="pl-PL" sz="2100" dirty="0" smtClean="0">
                <a:latin typeface="Times New Roman"/>
              </a:rPr>
              <a:t>kontrolna </a:t>
            </a:r>
            <a:r>
              <a:rPr lang="pl-PL" sz="2100" dirty="0">
                <a:latin typeface="Times New Roman"/>
              </a:rPr>
              <a:t>powinny różnić się tylko jednym czynnikiem, w tym przypadku – podaniem (lub niepodaniem) szczepionki. </a:t>
            </a:r>
          </a:p>
          <a:p>
            <a:pPr marL="0" marR="15560" indent="0">
              <a:buNone/>
            </a:pPr>
            <a:r>
              <a:rPr lang="pl-PL" sz="2100" i="1" dirty="0">
                <a:latin typeface="Times New Roman"/>
              </a:rPr>
              <a:t>Dlaczego o takie uzasadnienie tu nie poproszono? Bo podobne musi się znaleźć w odpowiedzi na kolejne polecenie.</a:t>
            </a:r>
            <a:endParaRPr lang="pl-PL" sz="2100" i="1" dirty="0"/>
          </a:p>
        </p:txBody>
      </p:sp>
      <p:pic>
        <p:nvPicPr>
          <p:cNvPr id="4" name="Picture 2" descr="ANd9GcQ8KfRzwopr9Qsfe63wm0DiccIDQnqhIzC2droDBgpW4_7y2Mgz9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836712"/>
            <a:ext cx="1500187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2537460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 algn="ctr">
              <a:spcBef>
                <a:spcPct val="20000"/>
              </a:spcBef>
              <a:spcAft>
                <a:spcPts val="600"/>
              </a:spcAft>
            </a:pPr>
            <a:r>
              <a:rPr lang="pl-PL" sz="700" dirty="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pl-PL" sz="700" dirty="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pl-PL" sz="2000" b="1" dirty="0">
                <a:solidFill>
                  <a:prstClr val="white"/>
                </a:solidFill>
                <a:latin typeface="Times New Roman"/>
                <a:ea typeface="+mn-ea"/>
                <a:cs typeface="+mn-cs"/>
              </a:rPr>
              <a:t>c) Zaznacz prawidłowe dokończenie zdania. Odpowiedź uzasadnij. </a:t>
            </a:r>
            <a:r>
              <a:rPr lang="pl-PL" sz="1300" dirty="0">
                <a:solidFill>
                  <a:prstClr val="white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pl-PL" sz="1300" dirty="0">
                <a:solidFill>
                  <a:prstClr val="white"/>
                </a:solidFill>
                <a:latin typeface="Times New Roman"/>
                <a:ea typeface="+mn-ea"/>
                <a:cs typeface="+mn-cs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65816"/>
          </a:xfrm>
        </p:spPr>
        <p:txBody>
          <a:bodyPr>
            <a:normAutofit fontScale="92500"/>
          </a:bodyPr>
          <a:lstStyle/>
          <a:p>
            <a:pPr marL="0" marR="20830" indent="0">
              <a:buNone/>
            </a:pPr>
            <a:r>
              <a:rPr lang="pl-PL" b="1" dirty="0" smtClean="0">
                <a:latin typeface="Times New Roman"/>
              </a:rPr>
              <a:t>W </a:t>
            </a:r>
            <a:r>
              <a:rPr lang="pl-PL" b="1" dirty="0">
                <a:latin typeface="Times New Roman"/>
              </a:rPr>
              <a:t>czasie, gdy grupa badawcza dwukrotnie otrzymywała szczepionkę, myszom z grupy kontrolnej należało </a:t>
            </a:r>
            <a:r>
              <a:rPr lang="pl-PL" dirty="0" smtClean="0">
                <a:latin typeface="Times New Roman"/>
              </a:rPr>
              <a:t>:</a:t>
            </a:r>
            <a:endParaRPr lang="pl-PL" dirty="0">
              <a:latin typeface="Times New Roman"/>
            </a:endParaRPr>
          </a:p>
          <a:p>
            <a:pPr marL="0" indent="0">
              <a:buNone/>
            </a:pPr>
            <a:r>
              <a:rPr lang="pl-PL" sz="2600" dirty="0">
                <a:latin typeface="Times New Roman"/>
              </a:rPr>
              <a:t>A. również podać takie same dawki szczepionki. </a:t>
            </a:r>
          </a:p>
          <a:p>
            <a:pPr marL="0" marR="19110" indent="0">
              <a:buNone/>
            </a:pPr>
            <a:r>
              <a:rPr lang="pl-PL" sz="2600" dirty="0">
                <a:latin typeface="Times New Roman"/>
              </a:rPr>
              <a:t>B. za pierwszym razem nic nie podać, a za drugim podać </a:t>
            </a:r>
            <a:r>
              <a:rPr lang="pl-PL" sz="2600" dirty="0" smtClean="0">
                <a:latin typeface="Times New Roman"/>
              </a:rPr>
              <a:t>domięśniowy </a:t>
            </a:r>
            <a:r>
              <a:rPr lang="pl-PL" sz="2600" dirty="0">
                <a:latin typeface="Times New Roman"/>
              </a:rPr>
              <a:t>zastrzyk soli fizjologicznej w objętości </a:t>
            </a:r>
            <a:r>
              <a:rPr lang="pl-PL" sz="2600" dirty="0" smtClean="0">
                <a:latin typeface="Times New Roman"/>
              </a:rPr>
              <a:t>równej </a:t>
            </a:r>
            <a:r>
              <a:rPr lang="pl-PL" sz="2600" dirty="0">
                <a:latin typeface="Times New Roman"/>
              </a:rPr>
              <a:t>objętości szczepionki. </a:t>
            </a:r>
          </a:p>
          <a:p>
            <a:pPr marL="0" marR="19360" indent="0">
              <a:buNone/>
            </a:pPr>
            <a:r>
              <a:rPr lang="pl-PL" sz="2600" dirty="0">
                <a:latin typeface="Times New Roman"/>
              </a:rPr>
              <a:t>C. za pierwszym razem podać domięśniowy zastrzyk soli </a:t>
            </a:r>
            <a:r>
              <a:rPr lang="pl-PL" sz="2600" dirty="0" smtClean="0">
                <a:latin typeface="Times New Roman"/>
              </a:rPr>
              <a:t>fizjologicznej </a:t>
            </a:r>
            <a:r>
              <a:rPr lang="pl-PL" sz="2600" dirty="0">
                <a:latin typeface="Times New Roman"/>
              </a:rPr>
              <a:t>w objętości równej objętości szczepionki, </a:t>
            </a:r>
            <a:r>
              <a:rPr lang="pl-PL" sz="2600" dirty="0" smtClean="0">
                <a:latin typeface="Times New Roman"/>
              </a:rPr>
              <a:t>a </a:t>
            </a:r>
            <a:r>
              <a:rPr lang="pl-PL" sz="2600" dirty="0">
                <a:latin typeface="Times New Roman"/>
              </a:rPr>
              <a:t>za drugim nic nie podać. </a:t>
            </a:r>
          </a:p>
          <a:p>
            <a:pPr marL="0" marR="21360" indent="0">
              <a:buNone/>
            </a:pPr>
            <a:r>
              <a:rPr lang="pl-PL" sz="2600" dirty="0">
                <a:latin typeface="Times New Roman"/>
              </a:rPr>
              <a:t>D. za pierwszym i za drugim razem podać domięśniowy </a:t>
            </a:r>
            <a:r>
              <a:rPr lang="pl-PL" sz="2600" dirty="0" smtClean="0">
                <a:latin typeface="Times New Roman"/>
              </a:rPr>
              <a:t> zastrzyk </a:t>
            </a:r>
            <a:r>
              <a:rPr lang="pl-PL" sz="2600" dirty="0">
                <a:latin typeface="Times New Roman"/>
              </a:rPr>
              <a:t>soli fizjologicznej w objętości równej objętości </a:t>
            </a:r>
            <a:r>
              <a:rPr lang="pl-PL" sz="2600" dirty="0" smtClean="0">
                <a:latin typeface="Times New Roman"/>
              </a:rPr>
              <a:t> szczepionki</a:t>
            </a:r>
            <a:r>
              <a:rPr lang="pl-PL" sz="2600" dirty="0">
                <a:latin typeface="Times New Roman"/>
              </a:rPr>
              <a:t>. </a:t>
            </a:r>
          </a:p>
          <a:p>
            <a:pPr marL="0" indent="0">
              <a:buNone/>
            </a:pPr>
            <a:r>
              <a:rPr lang="pl-PL" b="1" dirty="0">
                <a:latin typeface="Times New Roman"/>
              </a:rPr>
              <a:t>Uzasadnienie: </a:t>
            </a:r>
            <a:endParaRPr lang="pl-PL" dirty="0">
              <a:latin typeface="Times New Roman"/>
            </a:endParaRPr>
          </a:p>
          <a:p>
            <a:pPr marL="0" indent="0">
              <a:buNone/>
            </a:pPr>
            <a:r>
              <a:rPr lang="pl-PL" b="1" dirty="0">
                <a:latin typeface="Times New Roman"/>
              </a:rPr>
              <a:t>Dla dokończenia D.</a:t>
            </a:r>
            <a:endParaRPr lang="pl-PL" dirty="0"/>
          </a:p>
        </p:txBody>
      </p:sp>
      <p:pic>
        <p:nvPicPr>
          <p:cNvPr id="4" name="Picture 2" descr="ANd9GcQ8KfRzwopr9Qsfe63wm0DiccIDQnqhIzC2droDBgpW4_7y2Mgz9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084762"/>
            <a:ext cx="1500187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7455755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07524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14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pl-PL" sz="1400" dirty="0">
                <a:solidFill>
                  <a:srgbClr val="000000"/>
                </a:solidFill>
                <a:latin typeface="Times New Roman"/>
              </a:rPr>
            </a:br>
            <a:r>
              <a:rPr lang="pl-PL" sz="2000" b="1" dirty="0">
                <a:latin typeface="Times New Roman"/>
              </a:rPr>
              <a:t>d) Zaznacz prawidłowe dokończenie zdania. Odpowiedź uzasadnij</a:t>
            </a:r>
            <a:r>
              <a:rPr lang="pl-PL" b="1" dirty="0">
                <a:latin typeface="Times New Roman"/>
              </a:rPr>
              <a:t>.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628801"/>
            <a:ext cx="7595003" cy="4229998"/>
          </a:xfrm>
        </p:spPr>
        <p:txBody>
          <a:bodyPr>
            <a:normAutofit/>
          </a:bodyPr>
          <a:lstStyle/>
          <a:p>
            <a:endParaRPr lang="pl-PL" sz="1050" dirty="0">
              <a:solidFill>
                <a:srgbClr val="000000"/>
              </a:solidFill>
              <a:latin typeface="Times New Roman"/>
            </a:endParaRPr>
          </a:p>
          <a:p>
            <a:pPr marL="0" marR="12490" indent="0">
              <a:buNone/>
            </a:pPr>
            <a:r>
              <a:rPr lang="pl-PL" sz="2400" b="1" dirty="0">
                <a:latin typeface="Times New Roman"/>
              </a:rPr>
              <a:t>W dniu, w którym myszy z grupy badawczej zarażone zostały zarodźcem malarii, myszy z grupy kontrolnej należało </a:t>
            </a:r>
            <a:r>
              <a:rPr lang="pl-PL" sz="2400" b="1" dirty="0" smtClean="0">
                <a:latin typeface="Times New Roman"/>
              </a:rPr>
              <a:t>:</a:t>
            </a:r>
            <a:endParaRPr lang="pl-PL" sz="2400" dirty="0">
              <a:latin typeface="Times New Roman"/>
            </a:endParaRPr>
          </a:p>
          <a:p>
            <a:pPr marL="0" indent="0">
              <a:buNone/>
            </a:pPr>
            <a:r>
              <a:rPr lang="pl-PL" sz="2400" b="1" dirty="0">
                <a:latin typeface="Times New Roman"/>
              </a:rPr>
              <a:t>A. poddać zastrzykowi soli fizjologicznej. </a:t>
            </a:r>
            <a:endParaRPr lang="pl-PL" sz="2400" dirty="0">
              <a:latin typeface="Times New Roman"/>
            </a:endParaRPr>
          </a:p>
          <a:p>
            <a:pPr marL="0" indent="0">
              <a:buNone/>
            </a:pPr>
            <a:r>
              <a:rPr lang="pl-PL" sz="2400" b="1" dirty="0">
                <a:latin typeface="Times New Roman"/>
              </a:rPr>
              <a:t>B. również zarazić zarodźcami malarii. </a:t>
            </a:r>
            <a:endParaRPr lang="pl-PL" sz="2400" dirty="0">
              <a:latin typeface="Times New Roman"/>
            </a:endParaRPr>
          </a:p>
          <a:p>
            <a:pPr marL="0" indent="0">
              <a:buNone/>
            </a:pPr>
            <a:r>
              <a:rPr lang="pl-PL" sz="2400" b="1" dirty="0">
                <a:latin typeface="Times New Roman"/>
              </a:rPr>
              <a:t>C. zarazić świdrowcami śpiączki. </a:t>
            </a:r>
            <a:endParaRPr lang="pl-PL" sz="2400" dirty="0">
              <a:latin typeface="Times New Roman"/>
            </a:endParaRPr>
          </a:p>
          <a:p>
            <a:pPr marL="0" indent="0">
              <a:buNone/>
            </a:pPr>
            <a:r>
              <a:rPr lang="pl-PL" sz="2400" b="1" dirty="0">
                <a:latin typeface="Times New Roman"/>
              </a:rPr>
              <a:t>D. ponownie zaszczepić. </a:t>
            </a:r>
            <a:endParaRPr lang="pl-PL" sz="2400" dirty="0">
              <a:latin typeface="Times New Roman"/>
            </a:endParaRPr>
          </a:p>
          <a:p>
            <a:endParaRPr lang="pl-PL" sz="2400" dirty="0">
              <a:latin typeface="Times New Roman"/>
            </a:endParaRPr>
          </a:p>
          <a:p>
            <a:r>
              <a:rPr lang="pl-PL" sz="2400" b="1" dirty="0">
                <a:latin typeface="Times New Roman"/>
              </a:rPr>
              <a:t>Uzasadnienie: </a:t>
            </a:r>
            <a:endParaRPr lang="pl-PL" sz="2400" dirty="0">
              <a:latin typeface="Times New Roman"/>
            </a:endParaRPr>
          </a:p>
          <a:p>
            <a:r>
              <a:rPr lang="pl-PL" sz="2400" b="1" dirty="0">
                <a:latin typeface="Times New Roman"/>
              </a:rPr>
              <a:t>Dla dokończenia B.</a:t>
            </a:r>
            <a:endParaRPr lang="pl-PL" sz="2400" dirty="0"/>
          </a:p>
        </p:txBody>
      </p:sp>
      <p:pic>
        <p:nvPicPr>
          <p:cNvPr id="4" name="Picture 2" descr="ANd9GcQ8KfRzwopr9Qsfe63wm0DiccIDQnqhIzC2droDBgpW4_7y2Mgz9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313250"/>
            <a:ext cx="1500187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5117357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b="1" dirty="0">
                <a:latin typeface="Calibri"/>
                <a:ea typeface="Calibri"/>
                <a:cs typeface="Times New Roman"/>
              </a:rPr>
              <a:t>2. Egzamin ma w kolejnych latach sprawdzać wiadomości i umiejętności</a:t>
            </a:r>
            <a:br>
              <a:rPr lang="pl-PL" b="1" dirty="0">
                <a:latin typeface="Calibri"/>
                <a:ea typeface="Calibri"/>
                <a:cs typeface="Times New Roman"/>
              </a:rPr>
            </a:br>
            <a:r>
              <a:rPr lang="pl-PL" b="1" dirty="0">
                <a:latin typeface="Calibri"/>
                <a:ea typeface="Calibri"/>
                <a:cs typeface="Times New Roman"/>
              </a:rPr>
              <a:t>w sposób rzetelny i porównywalny</a:t>
            </a:r>
            <a:endParaRPr lang="pl-PL" dirty="0">
              <a:latin typeface="Calibri"/>
              <a:ea typeface="Calibri"/>
              <a:cs typeface="Times New Roman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9952673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  <a:spcAft>
                <a:spcPts val="600"/>
              </a:spcAft>
            </a:pPr>
            <a:r>
              <a:rPr lang="pl-PL" sz="1800" b="1" dirty="0">
                <a:solidFill>
                  <a:prstClr val="white"/>
                </a:solidFill>
                <a:ea typeface="+mn-ea"/>
                <a:cs typeface="+mn-cs"/>
              </a:rPr>
              <a:t>2. Egzamin ma w kolejnych latach sprawdzać wiadomości i umiejętności w sposób rzetelny i porównywalny</a:t>
            </a:r>
            <a:endParaRPr lang="pl-PL" sz="1800" dirty="0">
              <a:solidFill>
                <a:prstClr val="white"/>
              </a:solidFill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3808"/>
          </a:xfrm>
        </p:spPr>
        <p:txBody>
          <a:bodyPr>
            <a:normAutofit/>
          </a:bodyPr>
          <a:lstStyle/>
          <a:p>
            <a:r>
              <a:rPr lang="pl-PL" sz="2400" dirty="0" smtClean="0"/>
              <a:t>Nowa </a:t>
            </a:r>
            <a:r>
              <a:rPr lang="pl-PL" sz="2400" dirty="0"/>
              <a:t>podstawa programowa zawiera dokładne opisane szczegółowe cele kształcenia, co bardzo ułatwia pracę autorom zadań, nauczycielom i uczniom. To idea biologów</a:t>
            </a:r>
            <a:r>
              <a:rPr lang="pl-PL" sz="2400" dirty="0" smtClean="0"/>
              <a:t>!</a:t>
            </a:r>
          </a:p>
          <a:p>
            <a:pPr marL="0" indent="0">
              <a:buNone/>
            </a:pPr>
            <a:endParaRPr lang="pl-PL" sz="2400" dirty="0"/>
          </a:p>
          <a:p>
            <a:r>
              <a:rPr lang="pl-PL" sz="2400" dirty="0"/>
              <a:t>Używanie poleceń zamknięto-otwartych, w których po wyborze </a:t>
            </a:r>
            <a:r>
              <a:rPr lang="pl-PL" sz="2400" dirty="0" smtClean="0"/>
              <a:t>jednej z </a:t>
            </a:r>
            <a:r>
              <a:rPr lang="pl-PL" sz="2400" dirty="0"/>
              <a:t>odpowiedzi trzeba ten wybór uzasadnić, by otrzymać punkt. To </a:t>
            </a:r>
            <a:r>
              <a:rPr lang="pl-PL" sz="2400" dirty="0" smtClean="0"/>
              <a:t>rozwiązania z </a:t>
            </a:r>
            <a:r>
              <a:rPr lang="pl-PL" sz="2400" dirty="0"/>
              <a:t>zakresu pomiaru dydaktycznego</a:t>
            </a:r>
            <a:r>
              <a:rPr lang="pl-PL" sz="2400" dirty="0" smtClean="0"/>
              <a:t>.</a:t>
            </a:r>
          </a:p>
          <a:p>
            <a:pPr marL="0" indent="0">
              <a:buNone/>
            </a:pPr>
            <a:endParaRPr lang="pl-PL" sz="2400" dirty="0"/>
          </a:p>
          <a:p>
            <a:r>
              <a:rPr lang="pl-PL" sz="2400" dirty="0"/>
              <a:t>Czasowniki operacyjne używane w poleceniach</a:t>
            </a:r>
          </a:p>
        </p:txBody>
      </p:sp>
      <p:pic>
        <p:nvPicPr>
          <p:cNvPr id="4" name="irc_mi" descr="14815422-3d-osob--mezczyzn-osob-i-drabiny-do-sukces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797152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3248768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14556946"/>
              </p:ext>
            </p:extLst>
          </p:nvPr>
        </p:nvGraphicFramePr>
        <p:xfrm>
          <a:off x="251520" y="629383"/>
          <a:ext cx="8568952" cy="5854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2937"/>
                <a:gridCol w="6796015"/>
              </a:tblGrid>
              <a:tr h="1243875">
                <a:tc>
                  <a:txBody>
                    <a:bodyPr/>
                    <a:lstStyle/>
                    <a:p>
                      <a:r>
                        <a:rPr lang="pl-PL" b="1" dirty="0" smtClean="0"/>
                        <a:t>wymień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Zdający zapisuje w odpowiedzi nazwę/nazwy (np. narządów, procesów, elementów budowy, gatunków). BEZ opisu, uzasadnienia ani wyjaśnienia</a:t>
                      </a:r>
                      <a:endParaRPr lang="pl-PL" dirty="0"/>
                    </a:p>
                  </a:txBody>
                  <a:tcPr/>
                </a:tc>
              </a:tr>
              <a:tr h="2105020">
                <a:tc>
                  <a:txBody>
                    <a:bodyPr/>
                    <a:lstStyle/>
                    <a:p>
                      <a:r>
                        <a:rPr lang="pl-PL" sz="1600" b="1" dirty="0" smtClean="0"/>
                        <a:t>podaj, określ 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określ</a:t>
                      </a:r>
                    </a:p>
                    <a:p>
                      <a:r>
                        <a:rPr lang="pl-PL" sz="1600" dirty="0" smtClean="0"/>
                        <a:t>Za pomocą zwięzłej odpowiedzi zdający przedstawia np. istotę danego procesu czy zjawiska albo jego przyczynę, używając odpowiedniej terminologii biologicznej, w oparciu o analizę materiału źródłowego lub własną wiedzę. </a:t>
                      </a:r>
                      <a:r>
                        <a:rPr lang="pl-PL" sz="1600" b="1" dirty="0" smtClean="0"/>
                        <a:t>BEZ wnikania w szczegóły</a:t>
                      </a:r>
                      <a:endParaRPr lang="pl-PL" sz="1600" b="1" dirty="0"/>
                    </a:p>
                  </a:txBody>
                  <a:tcPr/>
                </a:tc>
              </a:tr>
              <a:tr h="1682970">
                <a:tc>
                  <a:txBody>
                    <a:bodyPr/>
                    <a:lstStyle/>
                    <a:p>
                      <a:r>
                        <a:rPr lang="pl-PL" sz="1600" b="1" dirty="0" smtClean="0"/>
                        <a:t>opisz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Zdający formułuje krótką wypowiedź pisemną , nie ograniczając się tylko do podania nazw, ale również przedstawia budowę (np. komórki, narządu, organizmu). Lub przebieg jakiegoś procesu, zjawiska czy doświadczenia (np. następstwo wydarzeń). </a:t>
                      </a:r>
                      <a:r>
                        <a:rPr lang="pl-PL" sz="1600" b="1" dirty="0" smtClean="0"/>
                        <a:t>BEZ wyjaśniania przyczyn</a:t>
                      </a:r>
                      <a:endParaRPr lang="pl-PL" sz="1600" b="1" dirty="0"/>
                    </a:p>
                  </a:txBody>
                  <a:tcPr/>
                </a:tc>
              </a:tr>
              <a:tr h="759646">
                <a:tc>
                  <a:txBody>
                    <a:bodyPr/>
                    <a:lstStyle/>
                    <a:p>
                      <a:r>
                        <a:rPr lang="pl-PL" sz="1600" b="1" dirty="0" smtClean="0"/>
                        <a:t>porównaj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Zdający wskazuje podobieństwa i różnice między obiektami, procesami, zjawiskami, teoriami, </a:t>
                      </a:r>
                      <a:r>
                        <a:rPr lang="pl-PL" sz="1600" b="1" dirty="0" smtClean="0"/>
                        <a:t>BEZ wyjaśniania przyczyn tych podobieństw i różnic</a:t>
                      </a:r>
                      <a:endParaRPr lang="pl-PL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537142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74396745"/>
              </p:ext>
            </p:extLst>
          </p:nvPr>
        </p:nvGraphicFramePr>
        <p:xfrm>
          <a:off x="0" y="476673"/>
          <a:ext cx="9144000" cy="6264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1916"/>
                <a:gridCol w="7252084"/>
              </a:tblGrid>
              <a:tr h="3136122">
                <a:tc>
                  <a:txBody>
                    <a:bodyPr/>
                    <a:lstStyle/>
                    <a:p>
                      <a:r>
                        <a:rPr lang="pl-PL" b="1" dirty="0" smtClean="0"/>
                        <a:t>Wykaż 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Przy pomocy krótkiej odpowiedzi, zdający ukazuje , że istnieje zależność, związek (np. czasowy, przestrzenny, </a:t>
                      </a:r>
                      <a:r>
                        <a:rPr lang="pl-PL" dirty="0" err="1" smtClean="0"/>
                        <a:t>przyczynowo-skutkowy</a:t>
                      </a:r>
                      <a:r>
                        <a:rPr lang="pl-PL" dirty="0" smtClean="0"/>
                        <a:t>) między faktami biologicznymi (przyczyna- skutek, budowa- tryb życia. Budowa- środowisko itp.) BEZ wnikania</a:t>
                      </a:r>
                      <a:br>
                        <a:rPr lang="pl-PL" dirty="0" smtClean="0"/>
                      </a:br>
                      <a:r>
                        <a:rPr lang="pl-PL" dirty="0" smtClean="0"/>
                        <a:t>w przyczyny zależności</a:t>
                      </a:r>
                      <a:endParaRPr lang="pl-PL" dirty="0"/>
                    </a:p>
                  </a:txBody>
                  <a:tcPr/>
                </a:tc>
              </a:tr>
              <a:tr h="1698369">
                <a:tc>
                  <a:txBody>
                    <a:bodyPr/>
                    <a:lstStyle/>
                    <a:p>
                      <a:r>
                        <a:rPr lang="pl-PL" b="1" dirty="0" smtClean="0"/>
                        <a:t>Uzasadnij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 Za pomocą krótkiej odpowiedzi zdający podaje argumenty, czyli fakty biologiczne, przemawiające za hipotezą, tezą, stwierdzeniem, opinią lub przeciwko, argument musi merytorycznie odnosić się</a:t>
                      </a:r>
                    </a:p>
                    <a:p>
                      <a:r>
                        <a:rPr lang="pl-PL" dirty="0" smtClean="0"/>
                        <a:t>do materiału źródłowego w zadaniu lub wiedzy biologicznej zdającego</a:t>
                      </a:r>
                      <a:endParaRPr lang="pl-PL" dirty="0"/>
                    </a:p>
                  </a:txBody>
                  <a:tcPr/>
                </a:tc>
              </a:tr>
              <a:tr h="1430205">
                <a:tc>
                  <a:txBody>
                    <a:bodyPr/>
                    <a:lstStyle/>
                    <a:p>
                      <a:r>
                        <a:rPr lang="pl-PL" b="1" dirty="0" smtClean="0"/>
                        <a:t>Wyjaśnij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Za pomocą krótkiej odpowiedzi zdający przedstawia zależności lub związki czasowe, przestrzenne, przyczynowo- skutkowe (rozpoczynając przyczynę i skutek oraz wskazując drogę, która prowadzi od przyczyny do skutku).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606457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dirty="0"/>
              <a:t>3. Egzamin musi być możliwie przyjazny dla zdających i ułatwiać zobiektywizowane ocenianie egzaminatorom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9988" y="2153277"/>
            <a:ext cx="7595003" cy="372594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Sprzyja temu:</a:t>
            </a:r>
          </a:p>
          <a:p>
            <a:pPr marL="0" indent="0">
              <a:buNone/>
            </a:pPr>
            <a:r>
              <a:rPr lang="pl-PL" dirty="0"/>
              <a:t>– ograniczenie  liczby używanych w poleceniach czasowników </a:t>
            </a:r>
            <a:r>
              <a:rPr lang="pl-PL" dirty="0" smtClean="0"/>
              <a:t>operacyjnych i </a:t>
            </a:r>
            <a:r>
              <a:rPr lang="pl-PL" dirty="0"/>
              <a:t>możliwie dokładne określenie w </a:t>
            </a:r>
            <a:r>
              <a:rPr lang="pl-PL" i="1" dirty="0"/>
              <a:t>Informatorze Maturalnym</a:t>
            </a:r>
            <a:r>
              <a:rPr lang="pl-PL" dirty="0"/>
              <a:t> ich znaczenia</a:t>
            </a:r>
            <a:br>
              <a:rPr lang="pl-PL" dirty="0"/>
            </a:br>
            <a:r>
              <a:rPr lang="pl-PL" dirty="0"/>
              <a:t>w zadaniach;</a:t>
            </a:r>
          </a:p>
          <a:p>
            <a:pPr marL="0" indent="0">
              <a:buNone/>
            </a:pPr>
            <a:r>
              <a:rPr lang="pl-PL" dirty="0"/>
              <a:t>– ograniczenie liczby zadań, a przez to – liczby materiałów źródłowych, z którymi trzeba się zapoznać w trakcie egzaminu;</a:t>
            </a:r>
          </a:p>
          <a:p>
            <a:pPr marL="0" indent="0">
              <a:buNone/>
            </a:pPr>
            <a:r>
              <a:rPr lang="pl-PL" dirty="0"/>
              <a:t>– możliwie „elastyczne” zapisywanie oczekiwanych rozwiązań, przewidujące odpowiedzi mniej typowe;</a:t>
            </a:r>
          </a:p>
          <a:p>
            <a:pPr marL="0" indent="0">
              <a:buNone/>
            </a:pPr>
            <a:r>
              <a:rPr lang="pl-PL" dirty="0"/>
              <a:t>–  układanie zadań dobrze zrozumiałych dla zdających, urozmaiconych w </a:t>
            </a:r>
            <a:r>
              <a:rPr lang="pl-PL" dirty="0" smtClean="0"/>
              <a:t>treści i </a:t>
            </a:r>
            <a:r>
              <a:rPr lang="pl-PL" dirty="0"/>
              <a:t>formie, interesujących, a nawet uczących </a:t>
            </a:r>
            <a:r>
              <a:rPr lang="pl-PL" i="1" dirty="0"/>
              <a:t>(hemochromatoza!)</a:t>
            </a:r>
            <a:endParaRPr lang="pl-PL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085184"/>
            <a:ext cx="2364824" cy="15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4141089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Literatura 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28620" indent="0">
              <a:buNone/>
            </a:pPr>
            <a:r>
              <a:rPr lang="pl-PL" b="1" dirty="0" smtClean="0">
                <a:latin typeface="Arial"/>
              </a:rPr>
              <a:t>IX </a:t>
            </a:r>
            <a:r>
              <a:rPr lang="pl-PL" b="1" dirty="0">
                <a:latin typeface="Arial"/>
              </a:rPr>
              <a:t>Konferencja Regionalna </a:t>
            </a:r>
            <a:endParaRPr lang="pl-PL" dirty="0">
              <a:latin typeface="Arial"/>
            </a:endParaRPr>
          </a:p>
          <a:p>
            <a:pPr marL="0" marR="4640" indent="0">
              <a:buNone/>
            </a:pPr>
            <a:r>
              <a:rPr lang="pl-PL" b="1" dirty="0">
                <a:latin typeface="Arial"/>
              </a:rPr>
              <a:t>"Przedmioty ścisłe w szkole i na studiach" </a:t>
            </a:r>
            <a:r>
              <a:rPr lang="pl-PL" b="1" dirty="0" smtClean="0">
                <a:latin typeface="Arial"/>
              </a:rPr>
              <a:t>POLITECHNIKA WROCŁAWSKA Tematyka </a:t>
            </a:r>
            <a:r>
              <a:rPr lang="pl-PL" b="1" dirty="0">
                <a:latin typeface="Arial"/>
              </a:rPr>
              <a:t>wiodąca Konferencji: </a:t>
            </a:r>
            <a:r>
              <a:rPr lang="pl-PL" b="1" dirty="0" smtClean="0">
                <a:latin typeface="Arial"/>
              </a:rPr>
              <a:t>Matura 2015-materiały </a:t>
            </a:r>
          </a:p>
          <a:p>
            <a:pPr marL="0" marR="4640" indent="0">
              <a:buNone/>
            </a:pPr>
            <a:r>
              <a:rPr lang="pl-PL" b="1" dirty="0" smtClean="0">
                <a:latin typeface="Arial"/>
              </a:rPr>
              <a:t>Informator maturalny biologia 2015</a:t>
            </a:r>
            <a:endParaRPr lang="pl-PL" dirty="0"/>
          </a:p>
        </p:txBody>
      </p:sp>
      <p:pic>
        <p:nvPicPr>
          <p:cNvPr id="4" name="Picture 6" descr="ANd9GcR9UD7KwHBDb_xicWob6gm6RVXJXqqC7eYn3xvlQSPhl8Ed4bn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196752"/>
            <a:ext cx="11430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4276539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dirty="0">
                <a:solidFill>
                  <a:prstClr val="white"/>
                </a:solidFill>
                <a:latin typeface="Times New Roman"/>
              </a:rPr>
              <a:t>Matura z przedmiotów dodatkowych od roku 2014/15 </a:t>
            </a:r>
            <a:r>
              <a:rPr lang="pl-PL" sz="2400" dirty="0">
                <a:solidFill>
                  <a:prstClr val="white"/>
                </a:solidFill>
                <a:latin typeface="Times New Roman"/>
              </a:rPr>
              <a:t/>
            </a:r>
            <a:br>
              <a:rPr lang="pl-PL" sz="2400" dirty="0">
                <a:solidFill>
                  <a:prstClr val="white"/>
                </a:solidFill>
                <a:latin typeface="Times New Roman"/>
              </a:rPr>
            </a:br>
            <a:r>
              <a:rPr lang="pl-PL" sz="2400" b="1" dirty="0">
                <a:solidFill>
                  <a:prstClr val="white"/>
                </a:solidFill>
                <a:latin typeface="Times New Roman"/>
              </a:rPr>
              <a:t>(dla absolwentów techników od roku 2015/16)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sz="1000" dirty="0">
              <a:solidFill>
                <a:srgbClr val="000000"/>
              </a:solidFill>
              <a:latin typeface="Times New Roman"/>
            </a:endParaRPr>
          </a:p>
          <a:p>
            <a:endParaRPr lang="pl-PL" sz="1000" dirty="0">
              <a:latin typeface="Times New Roman"/>
            </a:endParaRPr>
          </a:p>
          <a:p>
            <a:r>
              <a:rPr lang="pl-PL" sz="2400" dirty="0">
                <a:latin typeface="Times New Roman"/>
              </a:rPr>
              <a:t>Forma pisemna, czas 180 minut. </a:t>
            </a:r>
          </a:p>
          <a:p>
            <a:r>
              <a:rPr lang="pl-PL" sz="2400" dirty="0">
                <a:latin typeface="Times New Roman"/>
              </a:rPr>
              <a:t>Wyniki części pisemnej egzaminu maturalnego są wyrażane w procentach i na skali centylowej. </a:t>
            </a:r>
          </a:p>
          <a:p>
            <a:r>
              <a:rPr lang="pl-PL" sz="2400" dirty="0">
                <a:latin typeface="Times New Roman"/>
              </a:rPr>
              <a:t>Wyniki uzyskane w części pisemnej egzaminu z przedmiotu dodatkowego nie mają wpływu na zdanie egzaminu maturalnego. </a:t>
            </a:r>
          </a:p>
          <a:p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467544" y="1124744"/>
            <a:ext cx="8229600" cy="1066800"/>
          </a:xfrm>
          <a:prstGeom prst="rect">
            <a:avLst/>
          </a:prstGeom>
        </p:spPr>
        <p:txBody>
          <a:bodyPr vert="horz" anchor="ctr">
            <a:normAutofit fontScale="8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200" b="1" dirty="0" smtClean="0">
                <a:solidFill>
                  <a:srgbClr val="424456"/>
                </a:solidFill>
                <a:latin typeface="Times New Roman"/>
              </a:rPr>
              <a:t>Matura </a:t>
            </a:r>
            <a:r>
              <a:rPr lang="pl-PL" sz="2200" b="1" dirty="0">
                <a:solidFill>
                  <a:srgbClr val="424456"/>
                </a:solidFill>
                <a:latin typeface="Times New Roman"/>
              </a:rPr>
              <a:t>z przedmiotów dodatkowych od roku 2014/15 </a:t>
            </a:r>
            <a:r>
              <a:rPr lang="pl-PL" sz="2200" dirty="0">
                <a:solidFill>
                  <a:srgbClr val="424456"/>
                </a:solidFill>
                <a:latin typeface="Times New Roman"/>
              </a:rPr>
              <a:t/>
            </a:r>
            <a:br>
              <a:rPr lang="pl-PL" sz="2200" dirty="0">
                <a:solidFill>
                  <a:srgbClr val="424456"/>
                </a:solidFill>
                <a:latin typeface="Times New Roman"/>
              </a:rPr>
            </a:br>
            <a:r>
              <a:rPr lang="pl-PL" sz="2200" dirty="0" smtClean="0">
                <a:solidFill>
                  <a:srgbClr val="424456"/>
                </a:solidFill>
                <a:latin typeface="Times New Roman"/>
              </a:rPr>
              <a:t>                           </a:t>
            </a:r>
            <a:r>
              <a:rPr lang="pl-PL" sz="2200" b="1" dirty="0" smtClean="0">
                <a:solidFill>
                  <a:srgbClr val="424456"/>
                </a:solidFill>
                <a:latin typeface="Times New Roman"/>
              </a:rPr>
              <a:t>(</a:t>
            </a:r>
            <a:r>
              <a:rPr lang="pl-PL" sz="2200" b="1" dirty="0">
                <a:solidFill>
                  <a:srgbClr val="424456"/>
                </a:solidFill>
                <a:latin typeface="Times New Roman"/>
              </a:rPr>
              <a:t>dla absolwentów techników od roku 2015/16)</a:t>
            </a:r>
            <a:r>
              <a:rPr lang="pl-PL" sz="2400" b="1" dirty="0" err="1" smtClean="0">
                <a:solidFill>
                  <a:prstClr val="white"/>
                </a:solidFill>
                <a:latin typeface="Times New Roman"/>
              </a:rPr>
              <a:t>rzedmiotów</a:t>
            </a:r>
            <a:r>
              <a:rPr lang="pl-PL" sz="2400" b="1" dirty="0" smtClean="0">
                <a:solidFill>
                  <a:prstClr val="white"/>
                </a:solidFill>
                <a:latin typeface="Times New Roman"/>
              </a:rPr>
              <a:t> dodatkowych od roku 2014/15 </a:t>
            </a:r>
            <a:r>
              <a:rPr lang="pl-PL" sz="2400" dirty="0" smtClean="0">
                <a:solidFill>
                  <a:prstClr val="white"/>
                </a:solidFill>
                <a:latin typeface="Times New Roman"/>
              </a:rPr>
              <a:t/>
            </a:r>
            <a:br>
              <a:rPr lang="pl-PL" sz="2400" dirty="0" smtClean="0">
                <a:solidFill>
                  <a:prstClr val="white"/>
                </a:solidFill>
                <a:latin typeface="Times New Roman"/>
              </a:rPr>
            </a:br>
            <a:r>
              <a:rPr lang="pl-PL" sz="2400" b="1" dirty="0" smtClean="0">
                <a:solidFill>
                  <a:prstClr val="white"/>
                </a:solidFill>
                <a:latin typeface="Times New Roman"/>
              </a:rPr>
              <a:t>(dla absolwentów techników od roku 2015/16)</a:t>
            </a:r>
            <a:endParaRPr lang="pl-PL" sz="2400" dirty="0"/>
          </a:p>
        </p:txBody>
      </p:sp>
      <p:pic>
        <p:nvPicPr>
          <p:cNvPr id="5" name="Picture 2" descr="ANd9GcRVRn_UHjPdr550xf_ruDVPEqPyACqGi_IH2d0JkuhYIZ2-qP_lc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8733" y="5085184"/>
            <a:ext cx="2466975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569524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Opracowała: Barbara Okleja/nauczyciel biologii/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5927628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1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pl-PL" sz="1100" dirty="0">
                <a:solidFill>
                  <a:srgbClr val="000000"/>
                </a:solidFill>
                <a:latin typeface="Times New Roman"/>
              </a:rPr>
            </a:br>
            <a:r>
              <a:rPr lang="pl-PL" b="1" dirty="0">
                <a:latin typeface="Times New Roman"/>
              </a:rPr>
              <a:t>Idee zmian matury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z="800" dirty="0">
              <a:solidFill>
                <a:srgbClr val="000000"/>
              </a:solidFill>
              <a:latin typeface="Courier New"/>
            </a:endParaRPr>
          </a:p>
          <a:p>
            <a:endParaRPr lang="pl-PL" sz="800" dirty="0">
              <a:latin typeface="Courier New"/>
            </a:endParaRPr>
          </a:p>
          <a:p>
            <a:pPr marL="566928" indent="-457200">
              <a:buFont typeface="+mj-lt"/>
              <a:buAutoNum type="arabicPeriod"/>
            </a:pPr>
            <a:r>
              <a:rPr lang="pl-PL" sz="2400" b="1" dirty="0" smtClean="0">
                <a:latin typeface="Times New Roman"/>
              </a:rPr>
              <a:t>Metodologia </a:t>
            </a:r>
            <a:r>
              <a:rPr lang="pl-PL" sz="2400" b="1" dirty="0">
                <a:latin typeface="Times New Roman"/>
              </a:rPr>
              <a:t>się liczy </a:t>
            </a:r>
            <a:endParaRPr lang="pl-PL" sz="2400" dirty="0">
              <a:latin typeface="Times New Roman"/>
            </a:endParaRPr>
          </a:p>
          <a:p>
            <a:pPr marL="566928" indent="-457200">
              <a:buFont typeface="+mj-lt"/>
              <a:buAutoNum type="arabicPeriod"/>
            </a:pPr>
            <a:r>
              <a:rPr lang="pl-PL" sz="2400" b="1" dirty="0" smtClean="0">
                <a:latin typeface="Times New Roman"/>
              </a:rPr>
              <a:t>Kompetencje </a:t>
            </a:r>
            <a:r>
              <a:rPr lang="pl-PL" sz="2400" b="1" dirty="0">
                <a:latin typeface="Times New Roman"/>
              </a:rPr>
              <a:t>kluczowe i integracja </a:t>
            </a:r>
            <a:endParaRPr lang="pl-PL" sz="2400" dirty="0">
              <a:latin typeface="Times New Roman"/>
            </a:endParaRPr>
          </a:p>
          <a:p>
            <a:pPr marL="566928" indent="-457200">
              <a:buFont typeface="+mj-lt"/>
              <a:buAutoNum type="arabicPeriod"/>
            </a:pPr>
            <a:r>
              <a:rPr lang="pl-PL" sz="2400" b="1" dirty="0" smtClean="0">
                <a:latin typeface="Times New Roman"/>
              </a:rPr>
              <a:t>Zadania </a:t>
            </a:r>
            <a:r>
              <a:rPr lang="pl-PL" sz="2400" b="1" dirty="0">
                <a:latin typeface="Times New Roman"/>
              </a:rPr>
              <a:t>z „wyposażeniem” </a:t>
            </a:r>
            <a:endParaRPr lang="pl-PL" sz="2400" dirty="0">
              <a:latin typeface="Times New Roman"/>
            </a:endParaRPr>
          </a:p>
          <a:p>
            <a:pPr marL="566928" indent="-457200">
              <a:buFont typeface="+mj-lt"/>
              <a:buAutoNum type="arabicPeriod"/>
            </a:pPr>
            <a:r>
              <a:rPr lang="pl-PL" sz="2400" b="1" dirty="0" smtClean="0">
                <a:latin typeface="Times New Roman"/>
              </a:rPr>
              <a:t>Umiejętności </a:t>
            </a:r>
            <a:r>
              <a:rPr lang="pl-PL" sz="2400" b="1" dirty="0">
                <a:latin typeface="Times New Roman"/>
              </a:rPr>
              <a:t>złożone </a:t>
            </a:r>
            <a:endParaRPr lang="pl-PL" sz="2400" dirty="0">
              <a:latin typeface="Times New Roman"/>
            </a:endParaRPr>
          </a:p>
          <a:p>
            <a:pPr marL="566928" indent="-457200">
              <a:buFont typeface="+mj-lt"/>
              <a:buAutoNum type="arabicPeriod"/>
            </a:pPr>
            <a:r>
              <a:rPr lang="pl-PL" sz="2400" b="1" dirty="0" smtClean="0">
                <a:latin typeface="Times New Roman"/>
              </a:rPr>
              <a:t>Ocenianie </a:t>
            </a:r>
            <a:r>
              <a:rPr lang="pl-PL" sz="2400" b="1" dirty="0">
                <a:latin typeface="Times New Roman"/>
              </a:rPr>
              <a:t>holistyczne</a:t>
            </a:r>
            <a:endParaRPr lang="pl-PL" sz="2400" dirty="0">
              <a:latin typeface="Times New Roman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1937376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2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pl-PL" sz="1200" dirty="0">
                <a:solidFill>
                  <a:srgbClr val="000000"/>
                </a:solidFill>
                <a:latin typeface="Times New Roman"/>
              </a:rPr>
            </a:br>
            <a:r>
              <a:rPr lang="pl-PL" b="1" dirty="0" smtClean="0">
                <a:latin typeface="Times New Roman"/>
              </a:rPr>
              <a:t>Metodologia </a:t>
            </a:r>
            <a:r>
              <a:rPr lang="pl-PL" b="1" dirty="0">
                <a:latin typeface="Times New Roman"/>
              </a:rPr>
              <a:t>się liczy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z="1050" dirty="0">
              <a:solidFill>
                <a:srgbClr val="000000"/>
              </a:solidFill>
              <a:latin typeface="Times New Roman"/>
            </a:endParaRPr>
          </a:p>
          <a:p>
            <a:endParaRPr lang="pl-PL" sz="1050" dirty="0">
              <a:latin typeface="Times New Roman"/>
            </a:endParaRPr>
          </a:p>
          <a:p>
            <a:r>
              <a:rPr lang="pl-PL" sz="2400" b="1" dirty="0">
                <a:latin typeface="Times New Roman"/>
              </a:rPr>
              <a:t>Podstawa programowa bogata w zagadnienia metodologiczne </a:t>
            </a:r>
            <a:endParaRPr lang="pl-PL" sz="2400" dirty="0">
              <a:latin typeface="Times New Roman"/>
            </a:endParaRPr>
          </a:p>
          <a:p>
            <a:r>
              <a:rPr lang="pl-PL" sz="2400" b="1" dirty="0">
                <a:latin typeface="Times New Roman"/>
              </a:rPr>
              <a:t>Uczenie metod </a:t>
            </a:r>
            <a:r>
              <a:rPr lang="pl-PL" sz="2400" b="1" dirty="0" smtClean="0">
                <a:latin typeface="Times New Roman"/>
              </a:rPr>
              <a:t>poznawania</a:t>
            </a:r>
          </a:p>
          <a:p>
            <a:pPr>
              <a:buFont typeface="Wingdings" pitchFamily="2" charset="2"/>
              <a:buChar char="ü"/>
            </a:pPr>
            <a:r>
              <a:rPr lang="pl-PL" sz="2400" b="1" dirty="0" smtClean="0">
                <a:latin typeface="Times New Roman"/>
              </a:rPr>
              <a:t> </a:t>
            </a:r>
            <a:r>
              <a:rPr lang="pl-PL" sz="2400" b="1" dirty="0">
                <a:latin typeface="Times New Roman"/>
              </a:rPr>
              <a:t>Opis (i interpretacja) </a:t>
            </a:r>
            <a:endParaRPr lang="pl-PL" sz="2400" dirty="0">
              <a:latin typeface="Times New Roman"/>
            </a:endParaRPr>
          </a:p>
          <a:p>
            <a:pPr>
              <a:buFont typeface="Wingdings" pitchFamily="2" charset="2"/>
              <a:buChar char="ü"/>
            </a:pPr>
            <a:r>
              <a:rPr lang="pl-PL" sz="2400" b="1" dirty="0" smtClean="0">
                <a:latin typeface="Times New Roman"/>
              </a:rPr>
              <a:t>Wyjaśnianie </a:t>
            </a:r>
            <a:endParaRPr lang="pl-PL" sz="2400" dirty="0">
              <a:latin typeface="Times New Roman"/>
            </a:endParaRPr>
          </a:p>
          <a:p>
            <a:pPr>
              <a:buFont typeface="Wingdings" pitchFamily="2" charset="2"/>
              <a:buChar char="ü"/>
            </a:pPr>
            <a:r>
              <a:rPr lang="pl-PL" sz="2400" b="1" dirty="0" smtClean="0">
                <a:latin typeface="Times New Roman"/>
              </a:rPr>
              <a:t>Przewidywanie </a:t>
            </a:r>
            <a:r>
              <a:rPr lang="pl-PL" sz="2400" b="1" dirty="0">
                <a:latin typeface="Times New Roman"/>
              </a:rPr>
              <a:t>(rekonstruowanie)</a:t>
            </a:r>
            <a:endParaRPr lang="pl-PL" sz="2400" dirty="0">
              <a:latin typeface="Times New Roman"/>
            </a:endParaRPr>
          </a:p>
          <a:p>
            <a:endParaRPr lang="pl-PL" sz="1600" dirty="0">
              <a:latin typeface="Times New Roman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42360980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marR="70760" lvl="0" indent="-342900">
              <a:spcBef>
                <a:spcPct val="20000"/>
              </a:spcBef>
              <a:spcAft>
                <a:spcPts val="600"/>
              </a:spcAft>
            </a:pPr>
            <a:r>
              <a:rPr lang="pl-PL" sz="2800" b="1" dirty="0">
                <a:solidFill>
                  <a:prstClr val="white"/>
                </a:solidFill>
                <a:latin typeface="Times New Roman"/>
                <a:ea typeface="+mn-ea"/>
                <a:cs typeface="+mn-cs"/>
              </a:rPr>
              <a:t>Kompetencje kluczowe i integracja </a:t>
            </a:r>
            <a:r>
              <a:rPr lang="pl-PL" sz="1800" dirty="0">
                <a:solidFill>
                  <a:prstClr val="white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pl-PL" sz="1800" dirty="0">
                <a:solidFill>
                  <a:prstClr val="white"/>
                </a:solidFill>
                <a:latin typeface="Times New Roman"/>
                <a:ea typeface="+mn-ea"/>
                <a:cs typeface="+mn-cs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09443" y="1412777"/>
            <a:ext cx="7125112" cy="4446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 smtClean="0">
                <a:latin typeface="Times New Roman"/>
              </a:rPr>
              <a:t> W </a:t>
            </a:r>
            <a:r>
              <a:rPr lang="pl-PL" sz="2400" b="1" dirty="0">
                <a:latin typeface="Times New Roman"/>
              </a:rPr>
              <a:t>podstawie programowej znajdują się umiejętności wspólne dla wielu dyscyplin naukowych </a:t>
            </a:r>
            <a:endParaRPr lang="pl-PL" sz="2400" b="1" dirty="0" smtClean="0">
              <a:latin typeface="Times New Roman"/>
            </a:endParaRPr>
          </a:p>
          <a:p>
            <a:pPr marL="0" indent="0">
              <a:buNone/>
            </a:pPr>
            <a:endParaRPr lang="pl-PL" sz="2400" dirty="0">
              <a:latin typeface="Times New Roman"/>
            </a:endParaRPr>
          </a:p>
          <a:p>
            <a:r>
              <a:rPr lang="pl-PL" sz="2400" b="1" dirty="0">
                <a:latin typeface="Times New Roman"/>
              </a:rPr>
              <a:t>Przykładowe </a:t>
            </a:r>
            <a:endParaRPr lang="pl-PL" sz="2400" dirty="0">
              <a:latin typeface="Times New Roman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pl-PL" sz="2400" b="1" dirty="0" smtClean="0">
                <a:latin typeface="Times New Roman"/>
              </a:rPr>
              <a:t>tworzy </a:t>
            </a:r>
            <a:r>
              <a:rPr lang="pl-PL" sz="2400" b="1" dirty="0">
                <a:latin typeface="Times New Roman"/>
              </a:rPr>
              <a:t>i przetwarza informacje </a:t>
            </a:r>
            <a:endParaRPr lang="pl-PL" sz="2400" dirty="0">
              <a:latin typeface="Times New Roman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pl-PL" sz="2400" b="1" dirty="0" smtClean="0">
                <a:latin typeface="Times New Roman"/>
              </a:rPr>
              <a:t>dostrzega </a:t>
            </a:r>
            <a:r>
              <a:rPr lang="pl-PL" sz="2400" b="1" dirty="0">
                <a:latin typeface="Times New Roman"/>
              </a:rPr>
              <a:t>(przedstawia) zależności – związki przyczynowo- -skutkowe </a:t>
            </a:r>
            <a:endParaRPr lang="pl-PL" sz="2400" dirty="0">
              <a:latin typeface="Times New Roman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pl-PL" sz="2400" b="1" dirty="0" smtClean="0">
                <a:latin typeface="Times New Roman"/>
              </a:rPr>
              <a:t>projektuje </a:t>
            </a:r>
            <a:r>
              <a:rPr lang="pl-PL" sz="2400" b="1" dirty="0">
                <a:latin typeface="Times New Roman"/>
              </a:rPr>
              <a:t>rozwiązania </a:t>
            </a:r>
            <a:endParaRPr lang="pl-PL" sz="2400" dirty="0">
              <a:latin typeface="Times New Roman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pl-PL" sz="2400" b="1" dirty="0" smtClean="0">
                <a:latin typeface="Times New Roman"/>
              </a:rPr>
              <a:t>krytycznie </a:t>
            </a:r>
            <a:r>
              <a:rPr lang="pl-PL" sz="2400" b="1" dirty="0">
                <a:latin typeface="Times New Roman"/>
              </a:rPr>
              <a:t>ocenia (źródła, rozumowania, wnioski)</a:t>
            </a:r>
            <a:endParaRPr lang="pl-PL" sz="2400" dirty="0">
              <a:latin typeface="Times New Roman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4753153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6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pl-PL" sz="1600" dirty="0">
                <a:solidFill>
                  <a:srgbClr val="000000"/>
                </a:solidFill>
                <a:latin typeface="Times New Roman"/>
              </a:rPr>
            </a:br>
            <a:r>
              <a:rPr lang="pl-PL" sz="2400" dirty="0" smtClean="0">
                <a:solidFill>
                  <a:srgbClr val="000000"/>
                </a:solidFill>
                <a:latin typeface="Times New Roman"/>
              </a:rPr>
              <a:t>2. </a:t>
            </a:r>
            <a:r>
              <a:rPr lang="pl-PL" b="1" dirty="0" smtClean="0">
                <a:latin typeface="Times New Roman"/>
              </a:rPr>
              <a:t>Zadania </a:t>
            </a:r>
            <a:r>
              <a:rPr lang="pl-PL" b="1" dirty="0">
                <a:latin typeface="Times New Roman"/>
              </a:rPr>
              <a:t>z „wyposażeniem”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1100" dirty="0">
              <a:solidFill>
                <a:srgbClr val="000000"/>
              </a:solidFill>
              <a:latin typeface="Wingdings"/>
            </a:endParaRPr>
          </a:p>
          <a:p>
            <a:endParaRPr lang="pl-PL" sz="1100" dirty="0">
              <a:latin typeface="Wingdings"/>
            </a:endParaRPr>
          </a:p>
          <a:p>
            <a:r>
              <a:rPr lang="pl-PL" sz="2400" b="1" dirty="0" smtClean="0">
                <a:latin typeface="Times New Roman"/>
              </a:rPr>
              <a:t>Odejście </a:t>
            </a:r>
            <a:r>
              <a:rPr lang="pl-PL" sz="2400" b="1" dirty="0">
                <a:latin typeface="Times New Roman"/>
              </a:rPr>
              <a:t>od prostych pytań </a:t>
            </a:r>
            <a:endParaRPr lang="pl-PL" sz="2400" dirty="0">
              <a:latin typeface="Times New Roman"/>
            </a:endParaRPr>
          </a:p>
          <a:p>
            <a:r>
              <a:rPr lang="pl-PL" sz="2400" b="1" dirty="0" smtClean="0">
                <a:latin typeface="Times New Roman"/>
              </a:rPr>
              <a:t>Zadania </a:t>
            </a:r>
            <a:r>
              <a:rPr lang="pl-PL" sz="2400" b="1" dirty="0">
                <a:latin typeface="Times New Roman"/>
              </a:rPr>
              <a:t>nawiązują do rzeczywistości przyrodniczej lub społecznej </a:t>
            </a:r>
            <a:endParaRPr lang="pl-PL" sz="2400" dirty="0">
              <a:latin typeface="Times New Roman"/>
            </a:endParaRPr>
          </a:p>
          <a:p>
            <a:r>
              <a:rPr lang="pl-PL" sz="2400" b="1" dirty="0" smtClean="0">
                <a:latin typeface="Times New Roman"/>
              </a:rPr>
              <a:t>W </a:t>
            </a:r>
            <a:r>
              <a:rPr lang="pl-PL" sz="2400" b="1" dirty="0">
                <a:latin typeface="Times New Roman"/>
              </a:rPr>
              <a:t>trzonie zadań znajdują się </a:t>
            </a:r>
            <a:endParaRPr lang="pl-PL" sz="2400" dirty="0">
              <a:latin typeface="Times New Roman"/>
            </a:endParaRPr>
          </a:p>
          <a:p>
            <a:pPr marL="0" indent="0">
              <a:buNone/>
            </a:pPr>
            <a:r>
              <a:rPr lang="pl-PL" sz="2400" dirty="0">
                <a:latin typeface="Times New Roman"/>
              </a:rPr>
              <a:t>- </a:t>
            </a:r>
            <a:r>
              <a:rPr lang="pl-PL" sz="2400" b="1" dirty="0">
                <a:latin typeface="Times New Roman"/>
              </a:rPr>
              <a:t>różnego rodzaju źródła </a:t>
            </a:r>
            <a:endParaRPr lang="pl-PL" sz="2400" dirty="0">
              <a:latin typeface="Times New Roman"/>
            </a:endParaRPr>
          </a:p>
          <a:p>
            <a:pPr marL="0" indent="0">
              <a:buNone/>
            </a:pPr>
            <a:r>
              <a:rPr lang="pl-PL" sz="2400" dirty="0">
                <a:latin typeface="Times New Roman"/>
              </a:rPr>
              <a:t>- </a:t>
            </a:r>
            <a:r>
              <a:rPr lang="pl-PL" sz="2400" b="1" dirty="0">
                <a:latin typeface="Times New Roman"/>
              </a:rPr>
              <a:t>teksty popularnonaukowe </a:t>
            </a:r>
            <a:endParaRPr lang="pl-PL" sz="2400" dirty="0">
              <a:latin typeface="Times New Roman"/>
            </a:endParaRPr>
          </a:p>
          <a:p>
            <a:pPr marL="0" indent="0">
              <a:buNone/>
            </a:pPr>
            <a:r>
              <a:rPr lang="pl-PL" sz="2400" dirty="0">
                <a:latin typeface="Times New Roman"/>
              </a:rPr>
              <a:t>- </a:t>
            </a:r>
            <a:r>
              <a:rPr lang="pl-PL" sz="2400" b="1" dirty="0">
                <a:latin typeface="Times New Roman"/>
              </a:rPr>
              <a:t>opisy zjawisk (eksperymentów) </a:t>
            </a:r>
            <a:endParaRPr lang="pl-PL" sz="2400" dirty="0">
              <a:latin typeface="Times New Roman"/>
            </a:endParaRPr>
          </a:p>
          <a:p>
            <a:pPr marL="0" indent="0">
              <a:buNone/>
            </a:pPr>
            <a:r>
              <a:rPr lang="pl-PL" sz="2400" dirty="0">
                <a:latin typeface="Times New Roman"/>
              </a:rPr>
              <a:t>- </a:t>
            </a:r>
            <a:r>
              <a:rPr lang="pl-PL" sz="2400" b="1" dirty="0">
                <a:latin typeface="Times New Roman"/>
              </a:rPr>
              <a:t>zestawienia danych, wykresy i diagramy, mapy, zdjęcia</a:t>
            </a:r>
            <a:endParaRPr lang="pl-PL" sz="2400" dirty="0">
              <a:latin typeface="Times New Roman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6415971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4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pl-PL" sz="1400" dirty="0">
                <a:solidFill>
                  <a:srgbClr val="000000"/>
                </a:solidFill>
                <a:latin typeface="Times New Roman"/>
              </a:rPr>
            </a:br>
            <a:r>
              <a:rPr lang="pl-PL" sz="1400" dirty="0" smtClean="0">
                <a:solidFill>
                  <a:srgbClr val="000000"/>
                </a:solidFill>
                <a:latin typeface="Times New Roman"/>
              </a:rPr>
              <a:t>4. </a:t>
            </a:r>
            <a:r>
              <a:rPr lang="pl-PL" b="1" dirty="0" smtClean="0">
                <a:latin typeface="Times New Roman"/>
              </a:rPr>
              <a:t>Umiejętności </a:t>
            </a:r>
            <a:r>
              <a:rPr lang="pl-PL" b="1" dirty="0">
                <a:latin typeface="Times New Roman"/>
              </a:rPr>
              <a:t>złożone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1050" dirty="0">
              <a:solidFill>
                <a:srgbClr val="000000"/>
              </a:solidFill>
              <a:latin typeface="Wingdings"/>
            </a:endParaRPr>
          </a:p>
          <a:p>
            <a:endParaRPr lang="pl-PL" sz="1050" dirty="0">
              <a:latin typeface="Wingdings"/>
            </a:endParaRPr>
          </a:p>
          <a:p>
            <a:pPr marL="0" indent="0">
              <a:buNone/>
            </a:pPr>
            <a:r>
              <a:rPr lang="pl-PL" sz="2400" dirty="0">
                <a:latin typeface="Wingdings"/>
              </a:rPr>
              <a:t></a:t>
            </a:r>
            <a:r>
              <a:rPr lang="pl-PL" sz="2400" b="1" dirty="0">
                <a:latin typeface="Times New Roman"/>
              </a:rPr>
              <a:t>charakterystyczne dla wyższych poziomów poznawania </a:t>
            </a:r>
            <a:endParaRPr lang="pl-PL" sz="2400" dirty="0">
              <a:latin typeface="Times New Roman"/>
            </a:endParaRPr>
          </a:p>
          <a:p>
            <a:pPr marL="0" indent="0">
              <a:buNone/>
            </a:pPr>
            <a:r>
              <a:rPr lang="pl-PL" sz="2400" dirty="0">
                <a:latin typeface="Wingdings"/>
              </a:rPr>
              <a:t></a:t>
            </a:r>
            <a:r>
              <a:rPr lang="pl-PL" sz="2400" b="1" dirty="0">
                <a:latin typeface="Times New Roman"/>
              </a:rPr>
              <a:t>wymagają wiązania i integrowania umiejętności prostych </a:t>
            </a:r>
            <a:endParaRPr lang="pl-PL" sz="2400" dirty="0">
              <a:latin typeface="Times New Roman"/>
            </a:endParaRPr>
          </a:p>
          <a:p>
            <a:pPr marL="0" indent="0">
              <a:buNone/>
            </a:pPr>
            <a:r>
              <a:rPr lang="pl-PL" sz="2400" dirty="0">
                <a:latin typeface="Wingdings"/>
              </a:rPr>
              <a:t></a:t>
            </a:r>
            <a:r>
              <a:rPr lang="pl-PL" sz="2400" b="1" dirty="0">
                <a:latin typeface="Times New Roman"/>
              </a:rPr>
              <a:t>konieczne korzystanie z wiedzy podanej w zadaniu jak i szerokiej wiedzy kontekstowej </a:t>
            </a:r>
            <a:endParaRPr lang="pl-PL" sz="2400" dirty="0">
              <a:latin typeface="Times New Roman"/>
            </a:endParaRPr>
          </a:p>
          <a:p>
            <a:pPr marL="0" indent="0">
              <a:buNone/>
            </a:pPr>
            <a:r>
              <a:rPr lang="pl-PL" sz="2400" dirty="0">
                <a:latin typeface="Wingdings"/>
              </a:rPr>
              <a:t></a:t>
            </a:r>
            <a:r>
              <a:rPr lang="pl-PL" sz="2400" b="1" dirty="0">
                <a:latin typeface="Times New Roman"/>
              </a:rPr>
              <a:t>konieczne kompetencje </a:t>
            </a:r>
            <a:r>
              <a:rPr lang="pl-PL" sz="2400" b="1" dirty="0" err="1">
                <a:latin typeface="Times New Roman"/>
              </a:rPr>
              <a:t>ponadprzedmiotowe</a:t>
            </a:r>
            <a:endParaRPr lang="pl-PL" sz="2400" dirty="0">
              <a:latin typeface="Times New Roman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2321187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4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pl-PL" sz="1400" dirty="0">
                <a:solidFill>
                  <a:srgbClr val="000000"/>
                </a:solidFill>
                <a:latin typeface="Times New Roman"/>
              </a:rPr>
            </a:br>
            <a:r>
              <a:rPr lang="pl-PL" sz="1400" dirty="0" smtClean="0">
                <a:solidFill>
                  <a:srgbClr val="000000"/>
                </a:solidFill>
                <a:latin typeface="Times New Roman"/>
              </a:rPr>
              <a:t>5. </a:t>
            </a:r>
            <a:r>
              <a:rPr lang="pl-PL" b="1" dirty="0" smtClean="0">
                <a:latin typeface="Times New Roman"/>
              </a:rPr>
              <a:t>Ocenianie </a:t>
            </a:r>
            <a:r>
              <a:rPr lang="pl-PL" b="1" dirty="0">
                <a:latin typeface="Times New Roman"/>
              </a:rPr>
              <a:t>holistyczne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pl-PL" sz="1100" dirty="0">
              <a:solidFill>
                <a:srgbClr val="000000"/>
              </a:solidFill>
              <a:latin typeface="Times New Roman"/>
            </a:endParaRPr>
          </a:p>
          <a:p>
            <a:endParaRPr lang="pl-PL" sz="1100" dirty="0">
              <a:latin typeface="Times New Roman"/>
            </a:endParaRPr>
          </a:p>
          <a:p>
            <a:r>
              <a:rPr lang="pl-PL" dirty="0">
                <a:latin typeface="Times New Roman"/>
              </a:rPr>
              <a:t>Ocenianie holistyczne zastępuje tak zwane ocenianie analityczne. Tak jedno jak i drugie podejście do oceniania wymaga opracowania kryteriów. </a:t>
            </a:r>
          </a:p>
          <a:p>
            <a:r>
              <a:rPr lang="pl-PL" dirty="0">
                <a:latin typeface="Times New Roman"/>
              </a:rPr>
              <a:t>Przy podejściu holistycznym budujemy kryteria bardziej uniwersalne, staramy się by spełnienie kolejnych kryteriów oznaczało zbliżenie się do rozwiązania problemu. Oznacza to, że przyznanie kolejnych punktów będzie informowało o zbliżeniu się do pełnego rozwiązania. </a:t>
            </a:r>
          </a:p>
          <a:p>
            <a:r>
              <a:rPr lang="pl-PL" dirty="0">
                <a:latin typeface="Times New Roman"/>
              </a:rPr>
              <a:t>Schemat oceniania w podejściu holistycznym powinien być starannie opisany i zawierać przykłady wielu metod rozwiązania, ze wskazaniem punktów krytycznych (pełne rozwianie, pokonanie zasadniczej trudności, brak sukcesu).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1591822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lkomiejski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ielkomiejsk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99</TotalTime>
  <Words>1572</Words>
  <Application>Microsoft Office PowerPoint</Application>
  <PresentationFormat>Pokaz na ekranie (4:3)</PresentationFormat>
  <Paragraphs>172</Paragraphs>
  <Slides>30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Wielkomiejski</vt:lpstr>
      <vt:lpstr> Matura z biologii od roku 2014/2015  Idee zmiany i ich realizacja</vt:lpstr>
      <vt:lpstr> Matura z przedmiotów dodatkowych od roku 2014/15  (dla absolwentów techników od roku 2015/16)</vt:lpstr>
      <vt:lpstr>Matura z przedmiotów dodatkowych od roku 2014/15  (dla absolwentów techników od roku 2015/16)</vt:lpstr>
      <vt:lpstr> Idee zmian matury </vt:lpstr>
      <vt:lpstr> Metodologia się liczy </vt:lpstr>
      <vt:lpstr>Kompetencje kluczowe i integracja  </vt:lpstr>
      <vt:lpstr> 2. Zadania z „wyposażeniem” </vt:lpstr>
      <vt:lpstr> 4. Umiejętności złożone </vt:lpstr>
      <vt:lpstr> 5. Ocenianie holistyczne </vt:lpstr>
      <vt:lpstr> Co już mamy? - Informatory maturalne </vt:lpstr>
      <vt:lpstr> ISTOTA ZMIANY rozszerzonej matury z biologii od 2015 </vt:lpstr>
      <vt:lpstr> 1. Egzamin ma sprawdzać i oceniać umiejętności złożone </vt:lpstr>
      <vt:lpstr>Zadanie 16 (0-7) z informatora maturalnego</vt:lpstr>
      <vt:lpstr>Slajd 14</vt:lpstr>
      <vt:lpstr>Slajd 15</vt:lpstr>
      <vt:lpstr>Slajd 16</vt:lpstr>
      <vt:lpstr>Slajd 17</vt:lpstr>
      <vt:lpstr>Slajd 18</vt:lpstr>
      <vt:lpstr> Zadanie 15 (0–5) z Informatora </vt:lpstr>
      <vt:lpstr>Slajd 20</vt:lpstr>
      <vt:lpstr>b) Zaznacz dokończenie zdania prawidłowo okre- ślające próbę kontrolną tego doświadczenia.  </vt:lpstr>
      <vt:lpstr> c) Zaznacz prawidłowe dokończenie zdania. Odpowiedź uzasadnij.  </vt:lpstr>
      <vt:lpstr> d) Zaznacz prawidłowe dokończenie zdania. Odpowiedź uzasadnij. </vt:lpstr>
      <vt:lpstr>Slajd 24</vt:lpstr>
      <vt:lpstr>2. Egzamin ma w kolejnych latach sprawdzać wiadomości i umiejętności w sposób rzetelny i porównywalny</vt:lpstr>
      <vt:lpstr>Slajd 26</vt:lpstr>
      <vt:lpstr>Slajd 27</vt:lpstr>
      <vt:lpstr>3. Egzamin musi być możliwie przyjazny dla zdających i ułatwiać zobiektywizowane ocenianie egzaminatorom</vt:lpstr>
      <vt:lpstr>Literatura :</vt:lpstr>
      <vt:lpstr>Opracowała: Barbara Okleja/nauczyciel biologii/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Matura z sześciu przedmiotów  od roku 2014/2015  Idee zmiany i ich realizacja</dc:title>
  <dc:creator>pcdzn</dc:creator>
  <cp:lastModifiedBy>Dróbek Renata</cp:lastModifiedBy>
  <cp:revision>29</cp:revision>
  <dcterms:created xsi:type="dcterms:W3CDTF">2014-09-26T17:36:41Z</dcterms:created>
  <dcterms:modified xsi:type="dcterms:W3CDTF">2014-11-11T14:26:55Z</dcterms:modified>
</cp:coreProperties>
</file>